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4" r:id="rId2"/>
    <p:sldId id="274" r:id="rId3"/>
    <p:sldId id="275" r:id="rId4"/>
    <p:sldId id="276" r:id="rId5"/>
    <p:sldId id="277" r:id="rId6"/>
    <p:sldId id="285" r:id="rId7"/>
    <p:sldId id="286" r:id="rId8"/>
    <p:sldId id="287" r:id="rId9"/>
    <p:sldId id="288" r:id="rId10"/>
    <p:sldId id="289" r:id="rId11"/>
    <p:sldId id="278" r:id="rId12"/>
    <p:sldId id="262" r:id="rId13"/>
    <p:sldId id="266" r:id="rId14"/>
    <p:sldId id="267" r:id="rId15"/>
    <p:sldId id="268" r:id="rId16"/>
  </p:sldIdLst>
  <p:sldSz cx="9144000" cy="6858000" type="screen4x3"/>
  <p:notesSz cx="6669088"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7" autoAdjust="0"/>
    <p:restoredTop sz="67130" autoAdjust="0"/>
  </p:normalViewPr>
  <p:slideViewPr>
    <p:cSldViewPr>
      <p:cViewPr varScale="1">
        <p:scale>
          <a:sx n="84" d="100"/>
          <a:sy n="84" d="100"/>
        </p:scale>
        <p:origin x="2406"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7607" y="0"/>
            <a:ext cx="2889938" cy="493633"/>
          </a:xfrm>
          <a:prstGeom prst="rect">
            <a:avLst/>
          </a:prstGeom>
        </p:spPr>
        <p:txBody>
          <a:bodyPr vert="horz" lIns="91440" tIns="45720" rIns="91440" bIns="45720" rtlCol="0"/>
          <a:lstStyle>
            <a:lvl1pPr algn="r">
              <a:defRPr sz="1200"/>
            </a:lvl1pPr>
          </a:lstStyle>
          <a:p>
            <a:fld id="{2F672300-D03F-433D-B964-7D242E5F3AC7}" type="datetimeFigureOut">
              <a:rPr lang="nl-NL" smtClean="0"/>
              <a:t>16-11-2022</a:t>
            </a:fld>
            <a:endParaRPr lang="nl-NL"/>
          </a:p>
        </p:txBody>
      </p:sp>
      <p:sp>
        <p:nvSpPr>
          <p:cNvPr id="4" name="Tijdelijke aanduiding voor dia-afbeelding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a:defRPr sz="1200"/>
            </a:lvl1pPr>
          </a:lstStyle>
          <a:p>
            <a:fld id="{263A2B95-F968-4228-B062-AA00CDB2944B}" type="slidenum">
              <a:rPr lang="nl-NL" smtClean="0"/>
              <a:t>‹nr.›</a:t>
            </a:fld>
            <a:endParaRPr lang="nl-NL"/>
          </a:p>
        </p:txBody>
      </p:sp>
    </p:spTree>
    <p:extLst>
      <p:ext uri="{BB962C8B-B14F-4D97-AF65-F5344CB8AC3E}">
        <p14:creationId xmlns:p14="http://schemas.microsoft.com/office/powerpoint/2010/main" val="3910846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eenzaam.nl/hulplijnen"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www.eenzaam.nl/omgaan-met-eenzaamheid/succesvolle-activiteiten" TargetMode="External"/><Relationship Id="rId5" Type="http://schemas.openxmlformats.org/officeDocument/2006/relationships/hyperlink" Target="http://www.eenzaam.nl/omgaan-met-eenzaamheid/best-practices/diverse-coalitieleden-maatjesprojecten" TargetMode="External"/><Relationship Id="rId4" Type="http://schemas.openxmlformats.org/officeDocument/2006/relationships/hyperlink" Target="http://www.eenzaam.nl/omgaan-met-eenzaamheid/hulpverleners/vrijwilligers"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spcBef>
                <a:spcPct val="0"/>
              </a:spcBef>
            </a:pPr>
            <a:endParaRPr lang="nl-NL" dirty="0"/>
          </a:p>
          <a:p>
            <a:endParaRPr lang="nl-NL" dirty="0"/>
          </a:p>
        </p:txBody>
      </p:sp>
      <p:sp>
        <p:nvSpPr>
          <p:cNvPr id="4" name="Tijdelijke aanduiding voor dianummer 3"/>
          <p:cNvSpPr>
            <a:spLocks noGrp="1"/>
          </p:cNvSpPr>
          <p:nvPr>
            <p:ph type="sldNum" sz="quarter" idx="10"/>
          </p:nvPr>
        </p:nvSpPr>
        <p:spPr/>
        <p:txBody>
          <a:bodyPr/>
          <a:lstStyle/>
          <a:p>
            <a:fld id="{263A2B95-F968-4228-B062-AA00CDB2944B}" type="slidenum">
              <a:rPr lang="nl-NL" smtClean="0"/>
              <a:t>2</a:t>
            </a:fld>
            <a:endParaRPr lang="nl-NL"/>
          </a:p>
        </p:txBody>
      </p:sp>
    </p:spTree>
    <p:extLst>
      <p:ext uri="{BB962C8B-B14F-4D97-AF65-F5344CB8AC3E}">
        <p14:creationId xmlns:p14="http://schemas.microsoft.com/office/powerpoint/2010/main" val="599623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63A2B95-F968-4228-B062-AA00CDB2944B}" type="slidenum">
              <a:rPr lang="nl-NL" smtClean="0"/>
              <a:t>11</a:t>
            </a:fld>
            <a:endParaRPr lang="nl-NL"/>
          </a:p>
        </p:txBody>
      </p:sp>
    </p:spTree>
    <p:extLst>
      <p:ext uri="{BB962C8B-B14F-4D97-AF65-F5344CB8AC3E}">
        <p14:creationId xmlns:p14="http://schemas.microsoft.com/office/powerpoint/2010/main" val="1358934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63A2B95-F968-4228-B062-AA00CDB2944B}" type="slidenum">
              <a:rPr lang="nl-NL" smtClean="0"/>
              <a:t>12</a:t>
            </a:fld>
            <a:endParaRPr lang="nl-NL"/>
          </a:p>
        </p:txBody>
      </p:sp>
    </p:spTree>
    <p:extLst>
      <p:ext uri="{BB962C8B-B14F-4D97-AF65-F5344CB8AC3E}">
        <p14:creationId xmlns:p14="http://schemas.microsoft.com/office/powerpoint/2010/main" val="1119936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spcBef>
                <a:spcPct val="0"/>
              </a:spcBef>
            </a:pPr>
            <a:r>
              <a:rPr lang="nl-NL" dirty="0"/>
              <a:t>Om </a:t>
            </a:r>
            <a:r>
              <a:rPr lang="nl-NL" dirty="0" smtClean="0"/>
              <a:t>te</a:t>
            </a:r>
            <a:endParaRPr lang="nl-NL" dirty="0">
              <a:sym typeface="Wingdings" pitchFamily="2" charset="2"/>
            </a:endParaRPr>
          </a:p>
        </p:txBody>
      </p:sp>
      <p:sp>
        <p:nvSpPr>
          <p:cNvPr id="4" name="Tijdelijke aanduiding voor dianummer 3"/>
          <p:cNvSpPr>
            <a:spLocks noGrp="1"/>
          </p:cNvSpPr>
          <p:nvPr>
            <p:ph type="sldNum" sz="quarter" idx="10"/>
          </p:nvPr>
        </p:nvSpPr>
        <p:spPr/>
        <p:txBody>
          <a:bodyPr/>
          <a:lstStyle/>
          <a:p>
            <a:fld id="{263A2B95-F968-4228-B062-AA00CDB2944B}" type="slidenum">
              <a:rPr lang="nl-NL" smtClean="0"/>
              <a:t>13</a:t>
            </a:fld>
            <a:endParaRPr lang="nl-NL"/>
          </a:p>
        </p:txBody>
      </p:sp>
    </p:spTree>
    <p:extLst>
      <p:ext uri="{BB962C8B-B14F-4D97-AF65-F5344CB8AC3E}">
        <p14:creationId xmlns:p14="http://schemas.microsoft.com/office/powerpoint/2010/main" val="279762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fontAlgn="auto">
              <a:spcBef>
                <a:spcPts val="0"/>
              </a:spcBef>
              <a:spcAft>
                <a:spcPts val="0"/>
              </a:spcAft>
              <a:defRPr/>
            </a:pPr>
            <a:r>
              <a:rPr lang="nl-NL" b="1" dirty="0"/>
              <a:t>Tips die je kunt aanvullen</a:t>
            </a:r>
          </a:p>
          <a:p>
            <a:pPr fontAlgn="auto">
              <a:spcBef>
                <a:spcPts val="0"/>
              </a:spcBef>
              <a:spcAft>
                <a:spcPts val="0"/>
              </a:spcAft>
              <a:defRPr/>
            </a:pPr>
            <a:r>
              <a:rPr lang="nl-NL" b="1" dirty="0"/>
              <a:t>Contacten</a:t>
            </a:r>
            <a:endParaRPr lang="nl-NL" dirty="0"/>
          </a:p>
          <a:p>
            <a:pPr fontAlgn="auto">
              <a:spcBef>
                <a:spcPts val="0"/>
              </a:spcBef>
              <a:spcAft>
                <a:spcPts val="0"/>
              </a:spcAft>
              <a:defRPr/>
            </a:pPr>
            <a:r>
              <a:rPr lang="nl-NL" dirty="0"/>
              <a:t>Maak een lijstje van oude contacten die verwaterd zijn. Misschien kun je iemand bellen of mailen.</a:t>
            </a:r>
          </a:p>
          <a:p>
            <a:pPr fontAlgn="auto">
              <a:spcBef>
                <a:spcPts val="0"/>
              </a:spcBef>
              <a:spcAft>
                <a:spcPts val="0"/>
              </a:spcAft>
              <a:defRPr/>
            </a:pPr>
            <a:r>
              <a:rPr lang="nl-NL" dirty="0"/>
              <a:t>Zijn er mensen met wie je een oppervlakkig contact hebt dat je zou willen verdiepen? Praat dan eens over wat je de laatste tijd bezighoudt en vraag eveneens de ander daar naar. </a:t>
            </a:r>
          </a:p>
          <a:p>
            <a:pPr fontAlgn="auto">
              <a:spcBef>
                <a:spcPts val="0"/>
              </a:spcBef>
              <a:spcAft>
                <a:spcPts val="0"/>
              </a:spcAft>
              <a:defRPr/>
            </a:pPr>
            <a:r>
              <a:rPr lang="nl-NL" dirty="0"/>
              <a:t>Durf hulp te vragen. Mensen doen vaak graag iets voor een ander, zeker als het niet te groot is. </a:t>
            </a:r>
          </a:p>
          <a:p>
            <a:pPr fontAlgn="auto">
              <a:spcBef>
                <a:spcPts val="0"/>
              </a:spcBef>
              <a:spcAft>
                <a:spcPts val="0"/>
              </a:spcAft>
              <a:defRPr/>
            </a:pPr>
            <a:r>
              <a:rPr lang="nl-NL" dirty="0"/>
              <a:t>Bied buren of kennissen jouw hulp: oppas van kinderen of huisdieren, klussen, huishouden en dergelijke. </a:t>
            </a:r>
          </a:p>
          <a:p>
            <a:pPr fontAlgn="auto">
              <a:spcBef>
                <a:spcPts val="0"/>
              </a:spcBef>
              <a:spcAft>
                <a:spcPts val="0"/>
              </a:spcAft>
              <a:defRPr/>
            </a:pPr>
            <a:r>
              <a:rPr lang="nl-NL" dirty="0"/>
              <a:t>Oefen jezelf in ‘small talk’ (praatje over koetjes en kalfjes) bij het boodschappen doen. Maak zo contact met mensen in de buurt. </a:t>
            </a:r>
          </a:p>
          <a:p>
            <a:pPr fontAlgn="auto">
              <a:spcBef>
                <a:spcPts val="0"/>
              </a:spcBef>
              <a:spcAft>
                <a:spcPts val="0"/>
              </a:spcAft>
              <a:defRPr/>
            </a:pPr>
            <a:r>
              <a:rPr lang="nl-NL" dirty="0"/>
              <a:t>Als je kinderen hebt, probeer dan een praatje te maken met de ouders van vriendjes.</a:t>
            </a:r>
          </a:p>
          <a:p>
            <a:pPr fontAlgn="auto">
              <a:spcBef>
                <a:spcPts val="0"/>
              </a:spcBef>
              <a:spcAft>
                <a:spcPts val="0"/>
              </a:spcAft>
              <a:defRPr/>
            </a:pPr>
            <a:r>
              <a:rPr lang="nl-NL" dirty="0"/>
              <a:t>Als je een hond hebt, maak een praatje met andere hondenbezitters. </a:t>
            </a:r>
          </a:p>
          <a:p>
            <a:pPr fontAlgn="auto">
              <a:spcBef>
                <a:spcPts val="0"/>
              </a:spcBef>
              <a:spcAft>
                <a:spcPts val="0"/>
              </a:spcAft>
              <a:defRPr/>
            </a:pPr>
            <a:r>
              <a:rPr lang="nl-NL" dirty="0"/>
              <a:t>Veel mensen ervaren (h)erkenning in contact met lotgenoten op een bepaald gebied (‘je hebt aan een half woord genoeg, begrijpt elkaar precies’), bijvoorbeeld bij een patiëntenvereniging of nabestaandengroep.</a:t>
            </a:r>
          </a:p>
          <a:p>
            <a:pPr fontAlgn="auto">
              <a:spcBef>
                <a:spcPts val="0"/>
              </a:spcBef>
              <a:spcAft>
                <a:spcPts val="0"/>
              </a:spcAft>
              <a:defRPr/>
            </a:pPr>
            <a:r>
              <a:rPr lang="nl-NL" b="1" dirty="0"/>
              <a:t>Informatie</a:t>
            </a:r>
            <a:endParaRPr lang="nl-NL" dirty="0"/>
          </a:p>
          <a:p>
            <a:pPr fontAlgn="auto">
              <a:spcBef>
                <a:spcPts val="0"/>
              </a:spcBef>
              <a:spcAft>
                <a:spcPts val="0"/>
              </a:spcAft>
              <a:defRPr/>
            </a:pPr>
            <a:r>
              <a:rPr lang="nl-NL" dirty="0"/>
              <a:t>Zoek informatie op internet hoe je beter met eenzaamheid kunt omgaan (informatie, online cursus, tips). </a:t>
            </a:r>
          </a:p>
          <a:p>
            <a:pPr fontAlgn="auto">
              <a:spcBef>
                <a:spcPts val="0"/>
              </a:spcBef>
              <a:spcAft>
                <a:spcPts val="0"/>
              </a:spcAft>
              <a:defRPr/>
            </a:pPr>
            <a:r>
              <a:rPr lang="nl-NL" dirty="0"/>
              <a:t>Je kunt ook contact opnemen met een </a:t>
            </a:r>
            <a:r>
              <a:rPr lang="nl-NL" dirty="0">
                <a:hlinkClick r:id="rId3" action="ppaction://hlinkfile" tooltip="Hulplijn"/>
              </a:rPr>
              <a:t>telefonische hulplijn</a:t>
            </a:r>
            <a:r>
              <a:rPr lang="nl-NL" dirty="0"/>
              <a:t> of een chat. Hier kun je gewoon eens je hart luchten en vind je een luisterend oor.</a:t>
            </a:r>
          </a:p>
          <a:p>
            <a:pPr fontAlgn="auto">
              <a:spcBef>
                <a:spcPts val="0"/>
              </a:spcBef>
              <a:spcAft>
                <a:spcPts val="0"/>
              </a:spcAft>
              <a:defRPr/>
            </a:pPr>
            <a:r>
              <a:rPr lang="nl-NL" dirty="0"/>
              <a:t>Zoek in de gemeentegids of op internet naar verenigingen op jouw interessegebied. Bel om te vragen of je bij wijze van kennismaking naar een open dag kan komen.</a:t>
            </a:r>
          </a:p>
          <a:p>
            <a:pPr fontAlgn="auto">
              <a:spcBef>
                <a:spcPts val="0"/>
              </a:spcBef>
              <a:spcAft>
                <a:spcPts val="0"/>
              </a:spcAft>
              <a:defRPr/>
            </a:pPr>
            <a:r>
              <a:rPr lang="nl-NL" b="1" dirty="0"/>
              <a:t>Vrijwilligerswerk</a:t>
            </a:r>
            <a:endParaRPr lang="nl-NL" dirty="0"/>
          </a:p>
          <a:p>
            <a:pPr fontAlgn="auto">
              <a:spcBef>
                <a:spcPts val="0"/>
              </a:spcBef>
              <a:spcAft>
                <a:spcPts val="0"/>
              </a:spcAft>
              <a:defRPr/>
            </a:pPr>
            <a:r>
              <a:rPr lang="nl-NL" dirty="0"/>
              <a:t>Ga </a:t>
            </a:r>
            <a:r>
              <a:rPr lang="nl-NL" dirty="0">
                <a:hlinkClick r:id="rId4" action="ppaction://hlinkfile" tooltip="Vrijwilligers"/>
              </a:rPr>
              <a:t>vrijwilligerswerk</a:t>
            </a:r>
            <a:r>
              <a:rPr lang="nl-NL" dirty="0"/>
              <a:t> doen (praktisch of bestuurlijk) in bijvoorbeeld buurthuis, bewonersvereniging, sportclub, op de school van je kinderen, kerk of natuurorganisatie. Er zijn ook verschillende </a:t>
            </a:r>
            <a:r>
              <a:rPr lang="nl-NL" dirty="0">
                <a:hlinkClick r:id="rId5" action="ppaction://hlinkfile" tooltip="Diverse coalitieleden: Maatjesprojecten"/>
              </a:rPr>
              <a:t>Maatjesprojecten</a:t>
            </a:r>
            <a:r>
              <a:rPr lang="nl-NL" dirty="0"/>
              <a:t>, waardoor je regelmatig ontmoetingen met bijvoorbeeld een oudere of ernstig zieke hebt.</a:t>
            </a:r>
          </a:p>
          <a:p>
            <a:pPr fontAlgn="auto">
              <a:spcBef>
                <a:spcPts val="0"/>
              </a:spcBef>
              <a:spcAft>
                <a:spcPts val="0"/>
              </a:spcAft>
              <a:defRPr/>
            </a:pPr>
            <a:r>
              <a:rPr lang="nl-NL" b="1" dirty="0"/>
              <a:t>Activiteiten</a:t>
            </a:r>
            <a:endParaRPr lang="nl-NL" dirty="0"/>
          </a:p>
          <a:p>
            <a:pPr fontAlgn="auto">
              <a:spcBef>
                <a:spcPts val="0"/>
              </a:spcBef>
              <a:spcAft>
                <a:spcPts val="0"/>
              </a:spcAft>
              <a:defRPr/>
            </a:pPr>
            <a:r>
              <a:rPr lang="nl-NL" dirty="0"/>
              <a:t>In veel gemeenten organiseren hulpverlening- of vrijwilligersorganisaties </a:t>
            </a:r>
            <a:r>
              <a:rPr lang="nl-NL" dirty="0">
                <a:hlinkClick r:id="rId6" action="ppaction://hlinkfile" tooltip="Succesvolle activiteiten"/>
              </a:rPr>
              <a:t>activiteiten</a:t>
            </a:r>
            <a:r>
              <a:rPr lang="nl-NL" dirty="0"/>
              <a:t> voor mensen die eenzaam zijn. Bijvoorbeeld: de Vriendschapscursus van Het Rode Kruis, de </a:t>
            </a:r>
            <a:r>
              <a:rPr lang="nl-NL" dirty="0" err="1"/>
              <a:t>Boodschappenplusbus</a:t>
            </a:r>
            <a:r>
              <a:rPr lang="nl-NL" dirty="0"/>
              <a:t> van het Nationaal Ouderenfonds en de Maatjesprojecten van </a:t>
            </a:r>
            <a:r>
              <a:rPr lang="nl-NL" dirty="0" err="1"/>
              <a:t>Humanitas</a:t>
            </a:r>
            <a:r>
              <a:rPr lang="nl-NL" dirty="0"/>
              <a:t>.</a:t>
            </a:r>
          </a:p>
          <a:p>
            <a:pPr fontAlgn="auto">
              <a:spcBef>
                <a:spcPts val="0"/>
              </a:spcBef>
              <a:spcAft>
                <a:spcPts val="0"/>
              </a:spcAft>
              <a:defRPr/>
            </a:pPr>
            <a:endParaRPr lang="nl-NL" dirty="0"/>
          </a:p>
          <a:p>
            <a:endParaRPr lang="nl-NL" dirty="0"/>
          </a:p>
        </p:txBody>
      </p:sp>
      <p:sp>
        <p:nvSpPr>
          <p:cNvPr id="4" name="Tijdelijke aanduiding voor dianummer 3"/>
          <p:cNvSpPr>
            <a:spLocks noGrp="1"/>
          </p:cNvSpPr>
          <p:nvPr>
            <p:ph type="sldNum" sz="quarter" idx="10"/>
          </p:nvPr>
        </p:nvSpPr>
        <p:spPr/>
        <p:txBody>
          <a:bodyPr/>
          <a:lstStyle/>
          <a:p>
            <a:fld id="{263A2B95-F968-4228-B062-AA00CDB2944B}" type="slidenum">
              <a:rPr lang="nl-NL" smtClean="0"/>
              <a:t>14</a:t>
            </a:fld>
            <a:endParaRPr lang="nl-NL"/>
          </a:p>
        </p:txBody>
      </p:sp>
    </p:spTree>
    <p:extLst>
      <p:ext uri="{BB962C8B-B14F-4D97-AF65-F5344CB8AC3E}">
        <p14:creationId xmlns:p14="http://schemas.microsoft.com/office/powerpoint/2010/main" val="1124976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63A2B95-F968-4228-B062-AA00CDB2944B}" type="slidenum">
              <a:rPr lang="nl-NL" smtClean="0"/>
              <a:t>15</a:t>
            </a:fld>
            <a:endParaRPr lang="nl-NL"/>
          </a:p>
        </p:txBody>
      </p:sp>
    </p:spTree>
    <p:extLst>
      <p:ext uri="{BB962C8B-B14F-4D97-AF65-F5344CB8AC3E}">
        <p14:creationId xmlns:p14="http://schemas.microsoft.com/office/powerpoint/2010/main" val="792132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spcBef>
                <a:spcPct val="0"/>
              </a:spcBef>
            </a:pPr>
            <a:endParaRPr lang="nl-NL" dirty="0"/>
          </a:p>
          <a:p>
            <a:endParaRPr lang="nl-NL" dirty="0"/>
          </a:p>
        </p:txBody>
      </p:sp>
      <p:sp>
        <p:nvSpPr>
          <p:cNvPr id="4" name="Tijdelijke aanduiding voor dianummer 3"/>
          <p:cNvSpPr>
            <a:spLocks noGrp="1"/>
          </p:cNvSpPr>
          <p:nvPr>
            <p:ph type="sldNum" sz="quarter" idx="10"/>
          </p:nvPr>
        </p:nvSpPr>
        <p:spPr/>
        <p:txBody>
          <a:bodyPr/>
          <a:lstStyle/>
          <a:p>
            <a:fld id="{263A2B95-F968-4228-B062-AA00CDB2944B}" type="slidenum">
              <a:rPr lang="nl-NL" smtClean="0"/>
              <a:t>3</a:t>
            </a:fld>
            <a:endParaRPr lang="nl-NL"/>
          </a:p>
        </p:txBody>
      </p:sp>
    </p:spTree>
    <p:extLst>
      <p:ext uri="{BB962C8B-B14F-4D97-AF65-F5344CB8AC3E}">
        <p14:creationId xmlns:p14="http://schemas.microsoft.com/office/powerpoint/2010/main" val="3724175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spcBef>
                <a:spcPct val="0"/>
              </a:spcBef>
            </a:pPr>
            <a:endParaRPr lang="nl-NL" dirty="0"/>
          </a:p>
          <a:p>
            <a:endParaRPr lang="nl-NL" dirty="0"/>
          </a:p>
        </p:txBody>
      </p:sp>
      <p:sp>
        <p:nvSpPr>
          <p:cNvPr id="4" name="Tijdelijke aanduiding voor dianummer 3"/>
          <p:cNvSpPr>
            <a:spLocks noGrp="1"/>
          </p:cNvSpPr>
          <p:nvPr>
            <p:ph type="sldNum" sz="quarter" idx="10"/>
          </p:nvPr>
        </p:nvSpPr>
        <p:spPr/>
        <p:txBody>
          <a:bodyPr/>
          <a:lstStyle/>
          <a:p>
            <a:fld id="{263A2B95-F968-4228-B062-AA00CDB2944B}" type="slidenum">
              <a:rPr lang="nl-NL" smtClean="0"/>
              <a:t>4</a:t>
            </a:fld>
            <a:endParaRPr lang="nl-NL"/>
          </a:p>
        </p:txBody>
      </p:sp>
    </p:spTree>
    <p:extLst>
      <p:ext uri="{BB962C8B-B14F-4D97-AF65-F5344CB8AC3E}">
        <p14:creationId xmlns:p14="http://schemas.microsoft.com/office/powerpoint/2010/main" val="154395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63A2B95-F968-4228-B062-AA00CDB2944B}" type="slidenum">
              <a:rPr lang="nl-NL" smtClean="0"/>
              <a:t>5</a:t>
            </a:fld>
            <a:endParaRPr lang="nl-NL"/>
          </a:p>
        </p:txBody>
      </p:sp>
    </p:spTree>
    <p:extLst>
      <p:ext uri="{BB962C8B-B14F-4D97-AF65-F5344CB8AC3E}">
        <p14:creationId xmlns:p14="http://schemas.microsoft.com/office/powerpoint/2010/main" val="64298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63A2B95-F968-4228-B062-AA00CDB2944B}" type="slidenum">
              <a:rPr lang="nl-NL" smtClean="0"/>
              <a:t>6</a:t>
            </a:fld>
            <a:endParaRPr lang="nl-NL"/>
          </a:p>
        </p:txBody>
      </p:sp>
    </p:spTree>
    <p:extLst>
      <p:ext uri="{BB962C8B-B14F-4D97-AF65-F5344CB8AC3E}">
        <p14:creationId xmlns:p14="http://schemas.microsoft.com/office/powerpoint/2010/main" val="975370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fontAlgn="auto">
              <a:spcAft>
                <a:spcPts val="0"/>
              </a:spcAft>
              <a:defRPr/>
            </a:pPr>
            <a:r>
              <a:rPr lang="nl-NL" dirty="0"/>
              <a:t>Denken: </a:t>
            </a:r>
          </a:p>
          <a:p>
            <a:pPr fontAlgn="auto">
              <a:spcAft>
                <a:spcPts val="0"/>
              </a:spcAft>
              <a:defRPr/>
            </a:pPr>
            <a:r>
              <a:rPr lang="nl-NL" dirty="0"/>
              <a:t>Gering gevoel van eigenwaarde</a:t>
            </a:r>
          </a:p>
          <a:p>
            <a:pPr fontAlgn="auto">
              <a:spcAft>
                <a:spcPts val="0"/>
              </a:spcAft>
              <a:defRPr/>
            </a:pPr>
            <a:r>
              <a:rPr lang="nl-NL" dirty="0"/>
              <a:t>Verlegenheid, onhandigheid, geen sociale bedrevenheid</a:t>
            </a:r>
          </a:p>
          <a:p>
            <a:pPr fontAlgn="auto">
              <a:spcAft>
                <a:spcPts val="0"/>
              </a:spcAft>
              <a:defRPr/>
            </a:pPr>
            <a:r>
              <a:rPr lang="nl-NL" dirty="0"/>
              <a:t>Neiging tot klampen of ontwijken</a:t>
            </a:r>
          </a:p>
          <a:p>
            <a:pPr fontAlgn="auto">
              <a:spcAft>
                <a:spcPts val="0"/>
              </a:spcAft>
              <a:defRPr/>
            </a:pPr>
            <a:r>
              <a:rPr lang="nl-NL" dirty="0"/>
              <a:t>Onvermogen anderen te vertrouwen</a:t>
            </a:r>
          </a:p>
          <a:p>
            <a:pPr fontAlgn="auto">
              <a:spcAft>
                <a:spcPts val="0"/>
              </a:spcAft>
              <a:defRPr/>
            </a:pPr>
            <a:r>
              <a:rPr lang="nl-NL" dirty="0"/>
              <a:t>Te bewust zijn van zichzelf</a:t>
            </a:r>
          </a:p>
          <a:p>
            <a:pPr fontAlgn="auto">
              <a:spcAft>
                <a:spcPts val="0"/>
              </a:spcAft>
              <a:defRPr/>
            </a:pPr>
            <a:r>
              <a:rPr lang="nl-NL" dirty="0"/>
              <a:t>Angst voor afwijzing, voor intimiteit</a:t>
            </a:r>
          </a:p>
          <a:p>
            <a:pPr fontAlgn="auto">
              <a:spcAft>
                <a:spcPts val="0"/>
              </a:spcAft>
              <a:defRPr/>
            </a:pPr>
            <a:r>
              <a:rPr lang="nl-NL" dirty="0"/>
              <a:t>Zelfverwijt</a:t>
            </a:r>
          </a:p>
          <a:p>
            <a:pPr fontAlgn="auto">
              <a:spcAft>
                <a:spcPts val="0"/>
              </a:spcAft>
              <a:defRPr/>
            </a:pPr>
            <a:r>
              <a:rPr lang="nl-NL" dirty="0"/>
              <a:t>Perfectionisme</a:t>
            </a:r>
          </a:p>
          <a:p>
            <a:pPr fontAlgn="auto">
              <a:spcAft>
                <a:spcPts val="0"/>
              </a:spcAft>
              <a:defRPr/>
            </a:pPr>
            <a:r>
              <a:rPr lang="nl-NL" dirty="0"/>
              <a:t>Gebrek aan zelfbewustzijn</a:t>
            </a:r>
          </a:p>
          <a:p>
            <a:pPr marL="0" marR="0" indent="0" algn="l" defTabSz="914400" rtl="0" eaLnBrk="1" fontAlgn="auto" latinLnBrk="0" hangingPunct="1">
              <a:lnSpc>
                <a:spcPct val="100000"/>
              </a:lnSpc>
              <a:spcBef>
                <a:spcPts val="0"/>
              </a:spcBef>
              <a:spcAft>
                <a:spcPts val="0"/>
              </a:spcAft>
              <a:buClrTx/>
              <a:buSzTx/>
              <a:buFontTx/>
              <a:buNone/>
              <a:tabLst/>
              <a:defRPr/>
            </a:pPr>
            <a:r>
              <a:rPr lang="nl-NL" dirty="0"/>
              <a:t>Zich onaantrekkelijk voelen</a:t>
            </a:r>
          </a:p>
          <a:p>
            <a:pPr fontAlgn="auto">
              <a:spcAft>
                <a:spcPts val="0"/>
              </a:spcAft>
              <a:defRPr/>
            </a:pPr>
            <a:endParaRPr lang="nl-NL" dirty="0"/>
          </a:p>
          <a:p>
            <a:pPr fontAlgn="auto">
              <a:spcAft>
                <a:spcPts val="0"/>
              </a:spcAft>
              <a:defRPr/>
            </a:pPr>
            <a:endParaRPr lang="nl-NL" dirty="0"/>
          </a:p>
          <a:p>
            <a:pPr fontAlgn="auto">
              <a:spcAft>
                <a:spcPts val="0"/>
              </a:spcAft>
              <a:defRPr/>
            </a:pPr>
            <a:r>
              <a:rPr lang="nl-NL" dirty="0"/>
              <a:t>Gevoel: </a:t>
            </a:r>
          </a:p>
          <a:p>
            <a:pPr fontAlgn="auto">
              <a:spcAft>
                <a:spcPts val="0"/>
              </a:spcAft>
              <a:defRPr/>
            </a:pPr>
            <a:r>
              <a:rPr lang="nl-NL" dirty="0"/>
              <a:t>Niet gelukkig zijn met eigen bezigheden</a:t>
            </a:r>
          </a:p>
          <a:p>
            <a:pPr fontAlgn="auto">
              <a:spcAft>
                <a:spcPts val="0"/>
              </a:spcAft>
              <a:defRPr/>
            </a:pPr>
            <a:r>
              <a:rPr lang="nl-NL" dirty="0"/>
              <a:t>Angst om alleen te zijn</a:t>
            </a:r>
          </a:p>
          <a:p>
            <a:pPr fontAlgn="auto">
              <a:spcAft>
                <a:spcPts val="0"/>
              </a:spcAft>
              <a:defRPr/>
            </a:pPr>
            <a:r>
              <a:rPr lang="nl-NL" dirty="0"/>
              <a:t>Somberheid, neerslachtige gevoelens, er geen gat meer in zien</a:t>
            </a:r>
          </a:p>
          <a:p>
            <a:pPr fontAlgn="auto">
              <a:spcAft>
                <a:spcPts val="0"/>
              </a:spcAft>
              <a:defRPr/>
            </a:pPr>
            <a:r>
              <a:rPr lang="nl-NL" dirty="0"/>
              <a:t>Permanent verhoogd stressniveau</a:t>
            </a:r>
          </a:p>
          <a:p>
            <a:pPr fontAlgn="auto">
              <a:spcAft>
                <a:spcPts val="0"/>
              </a:spcAft>
              <a:defRPr/>
            </a:pPr>
            <a:r>
              <a:rPr lang="nl-NL" dirty="0"/>
              <a:t>Lichamelijke klachten als hoofdpijn, ademhalingsproblemen</a:t>
            </a:r>
          </a:p>
          <a:p>
            <a:pPr fontAlgn="auto">
              <a:spcAft>
                <a:spcPts val="0"/>
              </a:spcAft>
              <a:defRPr/>
            </a:pPr>
            <a:endParaRPr lang="nl-NL" dirty="0"/>
          </a:p>
          <a:p>
            <a:pPr fontAlgn="auto">
              <a:spcAft>
                <a:spcPts val="0"/>
              </a:spcAft>
              <a:defRPr/>
            </a:pPr>
            <a:r>
              <a:rPr lang="nl-NL" dirty="0"/>
              <a:t>Gedrag: </a:t>
            </a:r>
          </a:p>
          <a:p>
            <a:pPr fontAlgn="auto">
              <a:spcAft>
                <a:spcPts val="0"/>
              </a:spcAft>
              <a:defRPr/>
            </a:pPr>
            <a:r>
              <a:rPr lang="nl-NL" dirty="0"/>
              <a:t>Moeite met slapen </a:t>
            </a:r>
          </a:p>
          <a:p>
            <a:pPr fontAlgn="auto">
              <a:spcAft>
                <a:spcPts val="0"/>
              </a:spcAft>
              <a:defRPr/>
            </a:pPr>
            <a:r>
              <a:rPr lang="nl-NL" dirty="0"/>
              <a:t>Gebrek aan eetlust</a:t>
            </a:r>
          </a:p>
          <a:p>
            <a:pPr fontAlgn="auto">
              <a:spcAft>
                <a:spcPts val="0"/>
              </a:spcAft>
              <a:defRPr/>
            </a:pPr>
            <a:r>
              <a:rPr lang="nl-NL" dirty="0"/>
              <a:t>Overmatig alcoholgebruik</a:t>
            </a:r>
          </a:p>
          <a:p>
            <a:pPr fontAlgn="auto">
              <a:spcAft>
                <a:spcPts val="0"/>
              </a:spcAft>
              <a:defRPr/>
            </a:pPr>
            <a:r>
              <a:rPr lang="nl-NL" dirty="0"/>
              <a:t>Veel slaap- en kalmeringsmiddelen</a:t>
            </a:r>
          </a:p>
          <a:p>
            <a:pPr fontAlgn="auto">
              <a:spcAft>
                <a:spcPts val="0"/>
              </a:spcAft>
              <a:defRPr/>
            </a:pPr>
            <a:r>
              <a:rPr lang="nl-NL" dirty="0"/>
              <a:t>Verminderde vitaliteit</a:t>
            </a:r>
          </a:p>
          <a:p>
            <a:endParaRPr lang="nl-NL" dirty="0"/>
          </a:p>
        </p:txBody>
      </p:sp>
      <p:sp>
        <p:nvSpPr>
          <p:cNvPr id="4" name="Tijdelijke aanduiding voor dianummer 3"/>
          <p:cNvSpPr>
            <a:spLocks noGrp="1"/>
          </p:cNvSpPr>
          <p:nvPr>
            <p:ph type="sldNum" sz="quarter" idx="10"/>
          </p:nvPr>
        </p:nvSpPr>
        <p:spPr/>
        <p:txBody>
          <a:bodyPr/>
          <a:lstStyle/>
          <a:p>
            <a:fld id="{263A2B95-F968-4228-B062-AA00CDB2944B}" type="slidenum">
              <a:rPr lang="nl-NL" smtClean="0"/>
              <a:t>7</a:t>
            </a:fld>
            <a:endParaRPr lang="nl-NL"/>
          </a:p>
        </p:txBody>
      </p:sp>
    </p:spTree>
    <p:extLst>
      <p:ext uri="{BB962C8B-B14F-4D97-AF65-F5344CB8AC3E}">
        <p14:creationId xmlns:p14="http://schemas.microsoft.com/office/powerpoint/2010/main" val="2795711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fontAlgn="auto">
              <a:spcAft>
                <a:spcPts val="0"/>
              </a:spcAft>
              <a:defRPr/>
            </a:pPr>
            <a:r>
              <a:rPr lang="nl-NL" dirty="0"/>
              <a:t>Denken: </a:t>
            </a:r>
          </a:p>
          <a:p>
            <a:pPr fontAlgn="auto">
              <a:spcAft>
                <a:spcPts val="0"/>
              </a:spcAft>
              <a:defRPr/>
            </a:pPr>
            <a:r>
              <a:rPr lang="nl-NL" dirty="0"/>
              <a:t>Gering gevoel van eigenwaarde</a:t>
            </a:r>
          </a:p>
          <a:p>
            <a:pPr fontAlgn="auto">
              <a:spcAft>
                <a:spcPts val="0"/>
              </a:spcAft>
              <a:defRPr/>
            </a:pPr>
            <a:r>
              <a:rPr lang="nl-NL" dirty="0"/>
              <a:t>Verlegenheid, onhandigheid, geen sociale bedrevenheid</a:t>
            </a:r>
          </a:p>
          <a:p>
            <a:pPr fontAlgn="auto">
              <a:spcAft>
                <a:spcPts val="0"/>
              </a:spcAft>
              <a:defRPr/>
            </a:pPr>
            <a:r>
              <a:rPr lang="nl-NL" dirty="0"/>
              <a:t>Neiging tot klampen of ontwijken</a:t>
            </a:r>
          </a:p>
          <a:p>
            <a:pPr fontAlgn="auto">
              <a:spcAft>
                <a:spcPts val="0"/>
              </a:spcAft>
              <a:defRPr/>
            </a:pPr>
            <a:r>
              <a:rPr lang="nl-NL" dirty="0"/>
              <a:t>Onvermogen anderen te vertrouwen</a:t>
            </a:r>
          </a:p>
          <a:p>
            <a:pPr fontAlgn="auto">
              <a:spcAft>
                <a:spcPts val="0"/>
              </a:spcAft>
              <a:defRPr/>
            </a:pPr>
            <a:r>
              <a:rPr lang="nl-NL" dirty="0"/>
              <a:t>Te bewust zijn van zichzelf</a:t>
            </a:r>
          </a:p>
          <a:p>
            <a:pPr fontAlgn="auto">
              <a:spcAft>
                <a:spcPts val="0"/>
              </a:spcAft>
              <a:defRPr/>
            </a:pPr>
            <a:r>
              <a:rPr lang="nl-NL" dirty="0"/>
              <a:t>Angst voor afwijzing, voor intimiteit</a:t>
            </a:r>
          </a:p>
          <a:p>
            <a:pPr fontAlgn="auto">
              <a:spcAft>
                <a:spcPts val="0"/>
              </a:spcAft>
              <a:defRPr/>
            </a:pPr>
            <a:r>
              <a:rPr lang="nl-NL" dirty="0"/>
              <a:t>Zelfverwijt</a:t>
            </a:r>
          </a:p>
          <a:p>
            <a:pPr fontAlgn="auto">
              <a:spcAft>
                <a:spcPts val="0"/>
              </a:spcAft>
              <a:defRPr/>
            </a:pPr>
            <a:r>
              <a:rPr lang="nl-NL" dirty="0"/>
              <a:t>Perfectionisme</a:t>
            </a:r>
          </a:p>
          <a:p>
            <a:pPr fontAlgn="auto">
              <a:spcAft>
                <a:spcPts val="0"/>
              </a:spcAft>
              <a:defRPr/>
            </a:pPr>
            <a:r>
              <a:rPr lang="nl-NL" dirty="0"/>
              <a:t>Gebrek aan zelfbewustzijn</a:t>
            </a:r>
          </a:p>
          <a:p>
            <a:pPr marL="0" marR="0" indent="0" algn="l" defTabSz="914400" rtl="0" eaLnBrk="1" fontAlgn="auto" latinLnBrk="0" hangingPunct="1">
              <a:lnSpc>
                <a:spcPct val="100000"/>
              </a:lnSpc>
              <a:spcBef>
                <a:spcPts val="0"/>
              </a:spcBef>
              <a:spcAft>
                <a:spcPts val="0"/>
              </a:spcAft>
              <a:buClrTx/>
              <a:buSzTx/>
              <a:buFontTx/>
              <a:buNone/>
              <a:tabLst/>
              <a:defRPr/>
            </a:pPr>
            <a:r>
              <a:rPr lang="nl-NL" dirty="0"/>
              <a:t>Zich onaantrekkelijk voelen</a:t>
            </a:r>
          </a:p>
          <a:p>
            <a:pPr fontAlgn="auto">
              <a:spcAft>
                <a:spcPts val="0"/>
              </a:spcAft>
              <a:defRPr/>
            </a:pPr>
            <a:endParaRPr lang="nl-NL" dirty="0"/>
          </a:p>
          <a:p>
            <a:pPr fontAlgn="auto">
              <a:spcAft>
                <a:spcPts val="0"/>
              </a:spcAft>
              <a:defRPr/>
            </a:pPr>
            <a:endParaRPr lang="nl-NL" dirty="0"/>
          </a:p>
          <a:p>
            <a:pPr fontAlgn="auto">
              <a:spcAft>
                <a:spcPts val="0"/>
              </a:spcAft>
              <a:defRPr/>
            </a:pPr>
            <a:r>
              <a:rPr lang="nl-NL" dirty="0"/>
              <a:t>Gevoel: </a:t>
            </a:r>
          </a:p>
          <a:p>
            <a:pPr fontAlgn="auto">
              <a:spcAft>
                <a:spcPts val="0"/>
              </a:spcAft>
              <a:defRPr/>
            </a:pPr>
            <a:r>
              <a:rPr lang="nl-NL" dirty="0"/>
              <a:t>Niet gelukkig zijn met eigen bezigheden</a:t>
            </a:r>
          </a:p>
          <a:p>
            <a:pPr fontAlgn="auto">
              <a:spcAft>
                <a:spcPts val="0"/>
              </a:spcAft>
              <a:defRPr/>
            </a:pPr>
            <a:r>
              <a:rPr lang="nl-NL" dirty="0"/>
              <a:t>Angst om alleen te zijn</a:t>
            </a:r>
          </a:p>
          <a:p>
            <a:pPr fontAlgn="auto">
              <a:spcAft>
                <a:spcPts val="0"/>
              </a:spcAft>
              <a:defRPr/>
            </a:pPr>
            <a:r>
              <a:rPr lang="nl-NL" dirty="0"/>
              <a:t>Somberheid, neerslachtige gevoelens, er geen gat meer in zien</a:t>
            </a:r>
          </a:p>
          <a:p>
            <a:pPr fontAlgn="auto">
              <a:spcAft>
                <a:spcPts val="0"/>
              </a:spcAft>
              <a:defRPr/>
            </a:pPr>
            <a:r>
              <a:rPr lang="nl-NL" dirty="0"/>
              <a:t>Permanent verhoogd stressniveau</a:t>
            </a:r>
          </a:p>
          <a:p>
            <a:pPr fontAlgn="auto">
              <a:spcAft>
                <a:spcPts val="0"/>
              </a:spcAft>
              <a:defRPr/>
            </a:pPr>
            <a:r>
              <a:rPr lang="nl-NL" dirty="0"/>
              <a:t>Lichamelijke klachten als hoofdpijn, ademhalingsproblemen</a:t>
            </a:r>
          </a:p>
          <a:p>
            <a:pPr fontAlgn="auto">
              <a:spcAft>
                <a:spcPts val="0"/>
              </a:spcAft>
              <a:defRPr/>
            </a:pPr>
            <a:endParaRPr lang="nl-NL" dirty="0"/>
          </a:p>
          <a:p>
            <a:pPr fontAlgn="auto">
              <a:spcAft>
                <a:spcPts val="0"/>
              </a:spcAft>
              <a:defRPr/>
            </a:pPr>
            <a:r>
              <a:rPr lang="nl-NL" dirty="0"/>
              <a:t>Gedrag: </a:t>
            </a:r>
          </a:p>
          <a:p>
            <a:pPr fontAlgn="auto">
              <a:spcAft>
                <a:spcPts val="0"/>
              </a:spcAft>
              <a:defRPr/>
            </a:pPr>
            <a:r>
              <a:rPr lang="nl-NL" dirty="0"/>
              <a:t>Moeite met slapen </a:t>
            </a:r>
          </a:p>
          <a:p>
            <a:pPr fontAlgn="auto">
              <a:spcAft>
                <a:spcPts val="0"/>
              </a:spcAft>
              <a:defRPr/>
            </a:pPr>
            <a:r>
              <a:rPr lang="nl-NL" dirty="0"/>
              <a:t>Gebrek aan eetlust</a:t>
            </a:r>
          </a:p>
          <a:p>
            <a:pPr fontAlgn="auto">
              <a:spcAft>
                <a:spcPts val="0"/>
              </a:spcAft>
              <a:defRPr/>
            </a:pPr>
            <a:r>
              <a:rPr lang="nl-NL" dirty="0"/>
              <a:t>Overmatig alcoholgebruik</a:t>
            </a:r>
          </a:p>
          <a:p>
            <a:pPr fontAlgn="auto">
              <a:spcAft>
                <a:spcPts val="0"/>
              </a:spcAft>
              <a:defRPr/>
            </a:pPr>
            <a:r>
              <a:rPr lang="nl-NL" dirty="0"/>
              <a:t>Veel slaap- en kalmeringsmiddelen</a:t>
            </a:r>
          </a:p>
          <a:p>
            <a:pPr fontAlgn="auto">
              <a:spcAft>
                <a:spcPts val="0"/>
              </a:spcAft>
              <a:defRPr/>
            </a:pPr>
            <a:r>
              <a:rPr lang="nl-NL" dirty="0"/>
              <a:t>Verminderde vitaliteit</a:t>
            </a:r>
          </a:p>
          <a:p>
            <a:endParaRPr lang="nl-NL" dirty="0"/>
          </a:p>
        </p:txBody>
      </p:sp>
      <p:sp>
        <p:nvSpPr>
          <p:cNvPr id="4" name="Tijdelijke aanduiding voor dianummer 3"/>
          <p:cNvSpPr>
            <a:spLocks noGrp="1"/>
          </p:cNvSpPr>
          <p:nvPr>
            <p:ph type="sldNum" sz="quarter" idx="10"/>
          </p:nvPr>
        </p:nvSpPr>
        <p:spPr/>
        <p:txBody>
          <a:bodyPr/>
          <a:lstStyle/>
          <a:p>
            <a:fld id="{263A2B95-F968-4228-B062-AA00CDB2944B}" type="slidenum">
              <a:rPr lang="nl-NL" smtClean="0"/>
              <a:t>8</a:t>
            </a:fld>
            <a:endParaRPr lang="nl-NL"/>
          </a:p>
        </p:txBody>
      </p:sp>
    </p:spTree>
    <p:extLst>
      <p:ext uri="{BB962C8B-B14F-4D97-AF65-F5344CB8AC3E}">
        <p14:creationId xmlns:p14="http://schemas.microsoft.com/office/powerpoint/2010/main" val="3731424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63A2B95-F968-4228-B062-AA00CDB2944B}" type="slidenum">
              <a:rPr lang="nl-NL" smtClean="0"/>
              <a:t>9</a:t>
            </a:fld>
            <a:endParaRPr lang="nl-NL"/>
          </a:p>
        </p:txBody>
      </p:sp>
    </p:spTree>
    <p:extLst>
      <p:ext uri="{BB962C8B-B14F-4D97-AF65-F5344CB8AC3E}">
        <p14:creationId xmlns:p14="http://schemas.microsoft.com/office/powerpoint/2010/main" val="324365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63A2B95-F968-4228-B062-AA00CDB2944B}" type="slidenum">
              <a:rPr lang="nl-NL" smtClean="0"/>
              <a:t>10</a:t>
            </a:fld>
            <a:endParaRPr lang="nl-NL"/>
          </a:p>
        </p:txBody>
      </p:sp>
    </p:spTree>
    <p:extLst>
      <p:ext uri="{BB962C8B-B14F-4D97-AF65-F5344CB8AC3E}">
        <p14:creationId xmlns:p14="http://schemas.microsoft.com/office/powerpoint/2010/main" val="3601971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8FAB84C4-8B98-4973-80B2-85F6AD66509B}" type="datetimeFigureOut">
              <a:rPr lang="nl-NL" smtClean="0"/>
              <a:t>16-11-2022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FB2C6A4-EBD9-4503-A0FC-C78E79EFB0B6}" type="slidenum">
              <a:rPr lang="nl-NL" smtClean="0"/>
              <a:t>‹nr.›</a:t>
            </a:fld>
            <a:endParaRPr lang="nl-NL"/>
          </a:p>
        </p:txBody>
      </p:sp>
    </p:spTree>
    <p:extLst>
      <p:ext uri="{BB962C8B-B14F-4D97-AF65-F5344CB8AC3E}">
        <p14:creationId xmlns:p14="http://schemas.microsoft.com/office/powerpoint/2010/main" val="3735397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FAB84C4-8B98-4973-80B2-85F6AD66509B}" type="datetimeFigureOut">
              <a:rPr lang="nl-NL" smtClean="0"/>
              <a:t>16-11-2022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FB2C6A4-EBD9-4503-A0FC-C78E79EFB0B6}" type="slidenum">
              <a:rPr lang="nl-NL" smtClean="0"/>
              <a:t>‹nr.›</a:t>
            </a:fld>
            <a:endParaRPr lang="nl-NL"/>
          </a:p>
        </p:txBody>
      </p:sp>
    </p:spTree>
    <p:extLst>
      <p:ext uri="{BB962C8B-B14F-4D97-AF65-F5344CB8AC3E}">
        <p14:creationId xmlns:p14="http://schemas.microsoft.com/office/powerpoint/2010/main" val="254125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FAB84C4-8B98-4973-80B2-85F6AD66509B}" type="datetimeFigureOut">
              <a:rPr lang="nl-NL" smtClean="0"/>
              <a:t>16-11-2022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FB2C6A4-EBD9-4503-A0FC-C78E79EFB0B6}" type="slidenum">
              <a:rPr lang="nl-NL" smtClean="0"/>
              <a:t>‹nr.›</a:t>
            </a:fld>
            <a:endParaRPr lang="nl-NL"/>
          </a:p>
        </p:txBody>
      </p:sp>
    </p:spTree>
    <p:extLst>
      <p:ext uri="{BB962C8B-B14F-4D97-AF65-F5344CB8AC3E}">
        <p14:creationId xmlns:p14="http://schemas.microsoft.com/office/powerpoint/2010/main" val="368198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FAB84C4-8B98-4973-80B2-85F6AD66509B}" type="datetimeFigureOut">
              <a:rPr lang="nl-NL" smtClean="0"/>
              <a:t>16-11-2022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FB2C6A4-EBD9-4503-A0FC-C78E79EFB0B6}" type="slidenum">
              <a:rPr lang="nl-NL" smtClean="0"/>
              <a:t>‹nr.›</a:t>
            </a:fld>
            <a:endParaRPr lang="nl-NL"/>
          </a:p>
        </p:txBody>
      </p:sp>
    </p:spTree>
    <p:extLst>
      <p:ext uri="{BB962C8B-B14F-4D97-AF65-F5344CB8AC3E}">
        <p14:creationId xmlns:p14="http://schemas.microsoft.com/office/powerpoint/2010/main" val="1577822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8FAB84C4-8B98-4973-80B2-85F6AD66509B}" type="datetimeFigureOut">
              <a:rPr lang="nl-NL" smtClean="0"/>
              <a:t>16-11-2022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FB2C6A4-EBD9-4503-A0FC-C78E79EFB0B6}" type="slidenum">
              <a:rPr lang="nl-NL" smtClean="0"/>
              <a:t>‹nr.›</a:t>
            </a:fld>
            <a:endParaRPr lang="nl-NL"/>
          </a:p>
        </p:txBody>
      </p:sp>
    </p:spTree>
    <p:extLst>
      <p:ext uri="{BB962C8B-B14F-4D97-AF65-F5344CB8AC3E}">
        <p14:creationId xmlns:p14="http://schemas.microsoft.com/office/powerpoint/2010/main" val="1740197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8FAB84C4-8B98-4973-80B2-85F6AD66509B}" type="datetimeFigureOut">
              <a:rPr lang="nl-NL" smtClean="0"/>
              <a:t>16-11-2022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FB2C6A4-EBD9-4503-A0FC-C78E79EFB0B6}" type="slidenum">
              <a:rPr lang="nl-NL" smtClean="0"/>
              <a:t>‹nr.›</a:t>
            </a:fld>
            <a:endParaRPr lang="nl-NL"/>
          </a:p>
        </p:txBody>
      </p:sp>
    </p:spTree>
    <p:extLst>
      <p:ext uri="{BB962C8B-B14F-4D97-AF65-F5344CB8AC3E}">
        <p14:creationId xmlns:p14="http://schemas.microsoft.com/office/powerpoint/2010/main" val="3508028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8FAB84C4-8B98-4973-80B2-85F6AD66509B}" type="datetimeFigureOut">
              <a:rPr lang="nl-NL" smtClean="0"/>
              <a:t>16-11-2022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FB2C6A4-EBD9-4503-A0FC-C78E79EFB0B6}" type="slidenum">
              <a:rPr lang="nl-NL" smtClean="0"/>
              <a:t>‹nr.›</a:t>
            </a:fld>
            <a:endParaRPr lang="nl-NL"/>
          </a:p>
        </p:txBody>
      </p:sp>
    </p:spTree>
    <p:extLst>
      <p:ext uri="{BB962C8B-B14F-4D97-AF65-F5344CB8AC3E}">
        <p14:creationId xmlns:p14="http://schemas.microsoft.com/office/powerpoint/2010/main" val="4281350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8FAB84C4-8B98-4973-80B2-85F6AD66509B}" type="datetimeFigureOut">
              <a:rPr lang="nl-NL" smtClean="0"/>
              <a:t>16-11-2022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FB2C6A4-EBD9-4503-A0FC-C78E79EFB0B6}" type="slidenum">
              <a:rPr lang="nl-NL" smtClean="0"/>
              <a:t>‹nr.›</a:t>
            </a:fld>
            <a:endParaRPr lang="nl-NL"/>
          </a:p>
        </p:txBody>
      </p:sp>
    </p:spTree>
    <p:extLst>
      <p:ext uri="{BB962C8B-B14F-4D97-AF65-F5344CB8AC3E}">
        <p14:creationId xmlns:p14="http://schemas.microsoft.com/office/powerpoint/2010/main" val="1454012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FAB84C4-8B98-4973-80B2-85F6AD66509B}" type="datetimeFigureOut">
              <a:rPr lang="nl-NL" smtClean="0"/>
              <a:t>16-11-2022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FB2C6A4-EBD9-4503-A0FC-C78E79EFB0B6}" type="slidenum">
              <a:rPr lang="nl-NL" smtClean="0"/>
              <a:t>‹nr.›</a:t>
            </a:fld>
            <a:endParaRPr lang="nl-NL"/>
          </a:p>
        </p:txBody>
      </p:sp>
    </p:spTree>
    <p:extLst>
      <p:ext uri="{BB962C8B-B14F-4D97-AF65-F5344CB8AC3E}">
        <p14:creationId xmlns:p14="http://schemas.microsoft.com/office/powerpoint/2010/main" val="3988075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8FAB84C4-8B98-4973-80B2-85F6AD66509B}" type="datetimeFigureOut">
              <a:rPr lang="nl-NL" smtClean="0"/>
              <a:t>16-11-2022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FB2C6A4-EBD9-4503-A0FC-C78E79EFB0B6}" type="slidenum">
              <a:rPr lang="nl-NL" smtClean="0"/>
              <a:t>‹nr.›</a:t>
            </a:fld>
            <a:endParaRPr lang="nl-NL"/>
          </a:p>
        </p:txBody>
      </p:sp>
    </p:spTree>
    <p:extLst>
      <p:ext uri="{BB962C8B-B14F-4D97-AF65-F5344CB8AC3E}">
        <p14:creationId xmlns:p14="http://schemas.microsoft.com/office/powerpoint/2010/main" val="1503716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8FAB84C4-8B98-4973-80B2-85F6AD66509B}" type="datetimeFigureOut">
              <a:rPr lang="nl-NL" smtClean="0"/>
              <a:t>16-11-2022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FB2C6A4-EBD9-4503-A0FC-C78E79EFB0B6}" type="slidenum">
              <a:rPr lang="nl-NL" smtClean="0"/>
              <a:t>‹nr.›</a:t>
            </a:fld>
            <a:endParaRPr lang="nl-NL"/>
          </a:p>
        </p:txBody>
      </p:sp>
    </p:spTree>
    <p:extLst>
      <p:ext uri="{BB962C8B-B14F-4D97-AF65-F5344CB8AC3E}">
        <p14:creationId xmlns:p14="http://schemas.microsoft.com/office/powerpoint/2010/main" val="363525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AB84C4-8B98-4973-80B2-85F6AD66509B}" type="datetimeFigureOut">
              <a:rPr lang="nl-NL" smtClean="0"/>
              <a:t>16-11-2022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2C6A4-EBD9-4503-A0FC-C78E79EFB0B6}" type="slidenum">
              <a:rPr lang="nl-NL" smtClean="0"/>
              <a:t>‹nr.›</a:t>
            </a:fld>
            <a:endParaRPr lang="nl-NL"/>
          </a:p>
        </p:txBody>
      </p:sp>
    </p:spTree>
    <p:extLst>
      <p:ext uri="{BB962C8B-B14F-4D97-AF65-F5344CB8AC3E}">
        <p14:creationId xmlns:p14="http://schemas.microsoft.com/office/powerpoint/2010/main" val="3914426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776378" y="2048043"/>
            <a:ext cx="7258811" cy="784830"/>
          </a:xfrm>
          <a:prstGeom prst="rect">
            <a:avLst/>
          </a:prstGeom>
          <a:noFill/>
        </p:spPr>
        <p:txBody>
          <a:bodyPr wrap="square" rtlCol="0">
            <a:spAutoFit/>
          </a:bodyPr>
          <a:lstStyle/>
          <a:p>
            <a:r>
              <a:rPr lang="nl-NL" sz="4500" b="1" dirty="0"/>
              <a:t>Signaleren van eenzaamheid </a:t>
            </a:r>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6894" y="5376787"/>
            <a:ext cx="1607530" cy="482260"/>
          </a:xfrm>
          <a:prstGeom prst="rect">
            <a:avLst/>
          </a:prstGeom>
        </p:spPr>
      </p:pic>
      <p:sp>
        <p:nvSpPr>
          <p:cNvPr id="2" name="Tekstvak 1"/>
          <p:cNvSpPr txBox="1"/>
          <p:nvPr/>
        </p:nvSpPr>
        <p:spPr>
          <a:xfrm>
            <a:off x="705209" y="3082866"/>
            <a:ext cx="7329980" cy="507831"/>
          </a:xfrm>
          <a:prstGeom prst="rect">
            <a:avLst/>
          </a:prstGeom>
          <a:noFill/>
        </p:spPr>
        <p:txBody>
          <a:bodyPr wrap="square" rtlCol="0">
            <a:spAutoFit/>
          </a:bodyPr>
          <a:lstStyle/>
          <a:p>
            <a:r>
              <a:rPr lang="nl-NL" sz="1350" dirty="0"/>
              <a:t>Jamila Lakjaa, ouderenconsulente, specialisatie migranten ouderen bij </a:t>
            </a:r>
            <a:r>
              <a:rPr lang="nl-NL" sz="1350" dirty="0" err="1"/>
              <a:t>Wijkz</a:t>
            </a:r>
            <a:r>
              <a:rPr lang="nl-NL" sz="1350" dirty="0"/>
              <a:t> </a:t>
            </a:r>
          </a:p>
          <a:p>
            <a:r>
              <a:rPr lang="nl-NL" sz="1350" dirty="0" smtClean="0"/>
              <a:t>Abderrahim Kajouane, senior adviseur en trainer </a:t>
            </a:r>
            <a:endParaRPr lang="nl-NL" sz="1350" dirty="0"/>
          </a:p>
        </p:txBody>
      </p:sp>
      <p:sp>
        <p:nvSpPr>
          <p:cNvPr id="4" name="AutoShape 2" descr="Welkom bij Wijkz - Servicepunt XL"/>
          <p:cNvSpPr>
            <a:spLocks noChangeAspect="1" noChangeArrowheads="1"/>
          </p:cNvSpPr>
          <p:nvPr/>
        </p:nvSpPr>
        <p:spPr bwMode="auto">
          <a:xfrm>
            <a:off x="116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nl-NL" sz="1350"/>
          </a:p>
        </p:txBody>
      </p:sp>
      <p:pic>
        <p:nvPicPr>
          <p:cNvPr id="8" name="Afbeelding 7"/>
          <p:cNvPicPr>
            <a:picLocks noChangeAspect="1"/>
          </p:cNvPicPr>
          <p:nvPr/>
        </p:nvPicPr>
        <p:blipFill>
          <a:blip r:embed="rId3"/>
          <a:stretch>
            <a:fillRect/>
          </a:stretch>
        </p:blipFill>
        <p:spPr>
          <a:xfrm>
            <a:off x="285414" y="4644231"/>
            <a:ext cx="2064544" cy="1250156"/>
          </a:xfrm>
          <a:prstGeom prst="rect">
            <a:avLst/>
          </a:prstGeom>
        </p:spPr>
      </p:pic>
    </p:spTree>
    <p:extLst>
      <p:ext uri="{BB962C8B-B14F-4D97-AF65-F5344CB8AC3E}">
        <p14:creationId xmlns:p14="http://schemas.microsoft.com/office/powerpoint/2010/main" val="13282138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
            </a:r>
            <a:br>
              <a:rPr lang="nl-NL" dirty="0"/>
            </a:br>
            <a:r>
              <a:rPr lang="nl-NL" dirty="0"/>
              <a:t/>
            </a:r>
            <a:br>
              <a:rPr lang="nl-NL" dirty="0"/>
            </a:br>
            <a:r>
              <a:rPr lang="nl-NL" b="1" dirty="0"/>
              <a:t>Levensgebeurtenissen als signaal</a:t>
            </a:r>
            <a:r>
              <a:rPr lang="nl-NL" dirty="0"/>
              <a:t/>
            </a:r>
            <a:br>
              <a:rPr lang="nl-NL" dirty="0"/>
            </a:br>
            <a:endParaRPr lang="nl-NL" dirty="0"/>
          </a:p>
        </p:txBody>
      </p:sp>
      <p:sp>
        <p:nvSpPr>
          <p:cNvPr id="3" name="Tijdelijke aanduiding voor inhoud 2"/>
          <p:cNvSpPr>
            <a:spLocks noGrp="1"/>
          </p:cNvSpPr>
          <p:nvPr>
            <p:ph idx="1"/>
          </p:nvPr>
        </p:nvSpPr>
        <p:spPr/>
        <p:txBody>
          <a:bodyPr>
            <a:normAutofit/>
          </a:bodyPr>
          <a:lstStyle/>
          <a:p>
            <a:endParaRPr lang="nl-NL" dirty="0"/>
          </a:p>
          <a:p>
            <a:r>
              <a:rPr lang="nl-NL" dirty="0"/>
              <a:t>overlijden van naasten</a:t>
            </a:r>
          </a:p>
          <a:p>
            <a:r>
              <a:rPr lang="nl-NL" dirty="0"/>
              <a:t>scheiding</a:t>
            </a:r>
          </a:p>
          <a:p>
            <a:r>
              <a:rPr lang="nl-NL" dirty="0"/>
              <a:t>ziekte of beperking van naasten of zichzelf</a:t>
            </a:r>
          </a:p>
          <a:p>
            <a:r>
              <a:rPr lang="nl-NL" dirty="0"/>
              <a:t>sterk veranderde woonomgeving</a:t>
            </a:r>
          </a:p>
          <a:p>
            <a:r>
              <a:rPr lang="nl-NL" dirty="0"/>
              <a:t>verlies van baan of bezigheden</a:t>
            </a:r>
          </a:p>
          <a:p>
            <a:r>
              <a:rPr lang="nl-NL" dirty="0"/>
              <a:t>financiële problemen</a:t>
            </a:r>
          </a:p>
          <a:p>
            <a:endParaRPr lang="nl-NL" dirty="0"/>
          </a:p>
        </p:txBody>
      </p:sp>
    </p:spTree>
    <p:extLst>
      <p:ext uri="{BB962C8B-B14F-4D97-AF65-F5344CB8AC3E}">
        <p14:creationId xmlns:p14="http://schemas.microsoft.com/office/powerpoint/2010/main" val="3441502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76673"/>
            <a:ext cx="7772400" cy="1080119"/>
          </a:xfrm>
        </p:spPr>
        <p:txBody>
          <a:bodyPr>
            <a:normAutofit fontScale="90000"/>
          </a:bodyPr>
          <a:lstStyle/>
          <a:p>
            <a:r>
              <a:rPr lang="nl-NL" b="1" dirty="0"/>
              <a:t>Eenzaamheid en psychische gezondheid</a:t>
            </a:r>
            <a:endParaRPr lang="nl-NL" dirty="0"/>
          </a:p>
        </p:txBody>
      </p:sp>
      <p:sp>
        <p:nvSpPr>
          <p:cNvPr id="3" name="Ondertitel 2"/>
          <p:cNvSpPr>
            <a:spLocks noGrp="1"/>
          </p:cNvSpPr>
          <p:nvPr>
            <p:ph type="subTitle" idx="1"/>
          </p:nvPr>
        </p:nvSpPr>
        <p:spPr>
          <a:xfrm>
            <a:off x="611560" y="1844824"/>
            <a:ext cx="8136904" cy="3865984"/>
          </a:xfrm>
        </p:spPr>
        <p:txBody>
          <a:bodyPr>
            <a:normAutofit/>
          </a:bodyPr>
          <a:lstStyle/>
          <a:p>
            <a:pPr marL="457200" indent="-457200" algn="l">
              <a:buFont typeface="Wingdings" panose="05000000000000000000" pitchFamily="2" charset="2"/>
              <a:buChar char="§"/>
            </a:pPr>
            <a:r>
              <a:rPr lang="nl-NL" sz="2600" dirty="0" smtClean="0">
                <a:solidFill>
                  <a:schemeClr val="tx1"/>
                </a:solidFill>
                <a:latin typeface="Arial" panose="020B0604020202020204" pitchFamily="34" charset="0"/>
                <a:cs typeface="Arial" panose="020B0604020202020204" pitchFamily="34" charset="0"/>
              </a:rPr>
              <a:t>Negatieve </a:t>
            </a:r>
            <a:r>
              <a:rPr lang="nl-NL" sz="2600" dirty="0">
                <a:solidFill>
                  <a:schemeClr val="tx1"/>
                </a:solidFill>
                <a:latin typeface="Arial" panose="020B0604020202020204" pitchFamily="34" charset="0"/>
                <a:cs typeface="Arial" panose="020B0604020202020204" pitchFamily="34" charset="0"/>
              </a:rPr>
              <a:t>gevolgen voor gezondheid en kwaliteit van leven</a:t>
            </a:r>
          </a:p>
          <a:p>
            <a:pPr marL="457200" indent="-457200" algn="l">
              <a:buFont typeface="Wingdings" panose="05000000000000000000" pitchFamily="2" charset="2"/>
              <a:buChar char="§"/>
            </a:pPr>
            <a:r>
              <a:rPr lang="nl-NL" sz="2600" dirty="0" smtClean="0">
                <a:solidFill>
                  <a:schemeClr val="tx1"/>
                </a:solidFill>
                <a:latin typeface="Arial" panose="020B0604020202020204" pitchFamily="34" charset="0"/>
                <a:cs typeface="Arial" panose="020B0604020202020204" pitchFamily="34" charset="0"/>
              </a:rPr>
              <a:t>Nauw </a:t>
            </a:r>
            <a:r>
              <a:rPr lang="nl-NL" sz="2600" dirty="0">
                <a:solidFill>
                  <a:schemeClr val="tx1"/>
                </a:solidFill>
                <a:latin typeface="Arial" panose="020B0604020202020204" pitchFamily="34" charset="0"/>
                <a:cs typeface="Arial" panose="020B0604020202020204" pitchFamily="34" charset="0"/>
              </a:rPr>
              <a:t>verband met depressiviteit</a:t>
            </a:r>
          </a:p>
          <a:p>
            <a:pPr marL="457200" indent="-457200" algn="l">
              <a:buFont typeface="Wingdings" panose="05000000000000000000" pitchFamily="2" charset="2"/>
              <a:buChar char="§"/>
            </a:pPr>
            <a:r>
              <a:rPr lang="nl-NL" sz="2600" dirty="0" smtClean="0">
                <a:solidFill>
                  <a:schemeClr val="tx1"/>
                </a:solidFill>
                <a:latin typeface="Arial" panose="020B0604020202020204" pitchFamily="34" charset="0"/>
                <a:cs typeface="Arial" panose="020B0604020202020204" pitchFamily="34" charset="0"/>
              </a:rPr>
              <a:t>Kunnen </a:t>
            </a:r>
            <a:r>
              <a:rPr lang="nl-NL" sz="2600" dirty="0">
                <a:solidFill>
                  <a:schemeClr val="tx1"/>
                </a:solidFill>
                <a:latin typeface="Arial" panose="020B0604020202020204" pitchFamily="34" charset="0"/>
                <a:cs typeface="Arial" panose="020B0604020202020204" pitchFamily="34" charset="0"/>
              </a:rPr>
              <a:t>omgaan met moeilijkheden</a:t>
            </a:r>
          </a:p>
          <a:p>
            <a:pPr marL="457200" indent="-457200" algn="l">
              <a:buFont typeface="Wingdings" panose="05000000000000000000" pitchFamily="2" charset="2"/>
              <a:buChar char="§"/>
            </a:pPr>
            <a:r>
              <a:rPr lang="nl-NL" sz="2600" dirty="0">
                <a:solidFill>
                  <a:schemeClr val="tx1"/>
                </a:solidFill>
                <a:latin typeface="Arial" panose="020B0604020202020204" pitchFamily="34" charset="0"/>
                <a:cs typeface="Arial" panose="020B0604020202020204" pitchFamily="34" charset="0"/>
              </a:rPr>
              <a:t>H</a:t>
            </a:r>
            <a:r>
              <a:rPr lang="nl-NL" sz="2600" dirty="0" smtClean="0">
                <a:solidFill>
                  <a:schemeClr val="tx1"/>
                </a:solidFill>
                <a:latin typeface="Arial" panose="020B0604020202020204" pitchFamily="34" charset="0"/>
                <a:cs typeface="Arial" panose="020B0604020202020204" pitchFamily="34" charset="0"/>
              </a:rPr>
              <a:t>ersenen/erfelijkheid </a:t>
            </a:r>
            <a:r>
              <a:rPr lang="nl-NL" sz="2600" dirty="0">
                <a:solidFill>
                  <a:schemeClr val="tx1"/>
                </a:solidFill>
                <a:latin typeface="Arial" panose="020B0604020202020204" pitchFamily="34" charset="0"/>
                <a:cs typeface="Arial" panose="020B0604020202020204" pitchFamily="34" charset="0"/>
              </a:rPr>
              <a:t>speelt een rol </a:t>
            </a:r>
            <a:r>
              <a:rPr lang="nl-NL" sz="2600" dirty="0" smtClean="0">
                <a:solidFill>
                  <a:schemeClr val="tx1"/>
                </a:solidFill>
                <a:latin typeface="Arial" panose="020B0604020202020204" pitchFamily="34" charset="0"/>
                <a:cs typeface="Arial" panose="020B0604020202020204" pitchFamily="34" charset="0"/>
              </a:rPr>
              <a:t>(</a:t>
            </a:r>
            <a:r>
              <a:rPr lang="nl-NL" sz="2600" dirty="0">
                <a:solidFill>
                  <a:schemeClr val="tx1"/>
                </a:solidFill>
                <a:latin typeface="Arial" panose="020B0604020202020204" pitchFamily="34" charset="0"/>
                <a:cs typeface="Arial" panose="020B0604020202020204" pitchFamily="34" charset="0"/>
              </a:rPr>
              <a:t>50% = aanleg)</a:t>
            </a:r>
          </a:p>
          <a:p>
            <a:pPr algn="l"/>
            <a:endParaRPr lang="nl-NL" dirty="0"/>
          </a:p>
        </p:txBody>
      </p:sp>
    </p:spTree>
    <p:extLst>
      <p:ext uri="{BB962C8B-B14F-4D97-AF65-F5344CB8AC3E}">
        <p14:creationId xmlns:p14="http://schemas.microsoft.com/office/powerpoint/2010/main" val="511688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
            </a:r>
            <a:br>
              <a:rPr lang="nl-NL" dirty="0"/>
            </a:br>
            <a:r>
              <a:rPr lang="nl-NL" dirty="0"/>
              <a:t>Oorzaken en beïnvloedende factoren</a:t>
            </a:r>
          </a:p>
        </p:txBody>
      </p:sp>
      <p:sp>
        <p:nvSpPr>
          <p:cNvPr id="3" name="Tijdelijke aanduiding voor inhoud 2"/>
          <p:cNvSpPr>
            <a:spLocks noGrp="1"/>
          </p:cNvSpPr>
          <p:nvPr>
            <p:ph idx="1"/>
          </p:nvPr>
        </p:nvSpPr>
        <p:spPr/>
        <p:txBody>
          <a:bodyPr>
            <a:normAutofit fontScale="77500" lnSpcReduction="20000"/>
          </a:bodyPr>
          <a:lstStyle/>
          <a:p>
            <a:r>
              <a:rPr lang="nl-NL" dirty="0"/>
              <a:t>Wel of geen partner</a:t>
            </a:r>
          </a:p>
          <a:p>
            <a:endParaRPr lang="nl-NL" dirty="0"/>
          </a:p>
          <a:p>
            <a:r>
              <a:rPr lang="nl-NL" dirty="0"/>
              <a:t> Persoonlijke relaties</a:t>
            </a:r>
          </a:p>
          <a:p>
            <a:endParaRPr lang="nl-NL" dirty="0"/>
          </a:p>
          <a:p>
            <a:r>
              <a:rPr lang="nl-NL" dirty="0"/>
              <a:t> Activiteiten</a:t>
            </a:r>
          </a:p>
          <a:p>
            <a:endParaRPr lang="nl-NL" dirty="0"/>
          </a:p>
          <a:p>
            <a:r>
              <a:rPr lang="nl-NL" dirty="0"/>
              <a:t> Wonen</a:t>
            </a:r>
          </a:p>
          <a:p>
            <a:endParaRPr lang="nl-NL" dirty="0"/>
          </a:p>
          <a:p>
            <a:r>
              <a:rPr lang="nl-NL" dirty="0"/>
              <a:t> Verwachtingen</a:t>
            </a:r>
          </a:p>
          <a:p>
            <a:endParaRPr lang="nl-NL" dirty="0"/>
          </a:p>
          <a:p>
            <a:r>
              <a:rPr lang="nl-NL" dirty="0"/>
              <a:t> De maatschappij</a:t>
            </a:r>
          </a:p>
          <a:p>
            <a:endParaRPr lang="nl-NL" dirty="0"/>
          </a:p>
        </p:txBody>
      </p:sp>
    </p:spTree>
    <p:extLst>
      <p:ext uri="{BB962C8B-B14F-4D97-AF65-F5344CB8AC3E}">
        <p14:creationId xmlns:p14="http://schemas.microsoft.com/office/powerpoint/2010/main" val="1996450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te doen?</a:t>
            </a:r>
          </a:p>
        </p:txBody>
      </p:sp>
      <p:sp>
        <p:nvSpPr>
          <p:cNvPr id="3" name="Tijdelijke aanduiding voor inhoud 2"/>
          <p:cNvSpPr>
            <a:spLocks noGrp="1"/>
          </p:cNvSpPr>
          <p:nvPr>
            <p:ph idx="1"/>
          </p:nvPr>
        </p:nvSpPr>
        <p:spPr/>
        <p:txBody>
          <a:bodyPr/>
          <a:lstStyle/>
          <a:p>
            <a:r>
              <a:rPr lang="nl-NL" dirty="0"/>
              <a:t>Hoe zou je willen dat er met jou zou worden omgegaan? </a:t>
            </a:r>
          </a:p>
          <a:p>
            <a:endParaRPr lang="nl-NL" dirty="0"/>
          </a:p>
          <a:p>
            <a:r>
              <a:rPr lang="nl-NL" dirty="0"/>
              <a:t>Hoe maak je het bespreekbaar?</a:t>
            </a:r>
          </a:p>
          <a:p>
            <a:endParaRPr lang="nl-NL" dirty="0"/>
          </a:p>
          <a:p>
            <a:r>
              <a:rPr lang="nl-NL" dirty="0"/>
              <a:t>Wanneer moet er hulp gezocht worden?</a:t>
            </a:r>
          </a:p>
          <a:p>
            <a:pPr marL="0" indent="0">
              <a:buNone/>
            </a:pPr>
            <a:endParaRPr lang="nl-NL" dirty="0"/>
          </a:p>
        </p:txBody>
      </p:sp>
    </p:spTree>
    <p:extLst>
      <p:ext uri="{BB962C8B-B14F-4D97-AF65-F5344CB8AC3E}">
        <p14:creationId xmlns:p14="http://schemas.microsoft.com/office/powerpoint/2010/main" val="3626902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
            </a:r>
            <a:br>
              <a:rPr lang="nl-NL" dirty="0"/>
            </a:br>
            <a:r>
              <a:rPr lang="nl-NL" dirty="0" smtClean="0"/>
              <a:t>Wat kan je doen vanuit de kerken?</a:t>
            </a:r>
            <a:endParaRPr lang="nl-NL" dirty="0"/>
          </a:p>
        </p:txBody>
      </p:sp>
      <p:sp>
        <p:nvSpPr>
          <p:cNvPr id="3" name="Tijdelijke aanduiding voor inhoud 2"/>
          <p:cNvSpPr>
            <a:spLocks noGrp="1"/>
          </p:cNvSpPr>
          <p:nvPr>
            <p:ph idx="1"/>
          </p:nvPr>
        </p:nvSpPr>
        <p:spPr/>
        <p:txBody>
          <a:bodyPr>
            <a:normAutofit/>
          </a:bodyPr>
          <a:lstStyle/>
          <a:p>
            <a:endParaRPr lang="nl-NL" dirty="0"/>
          </a:p>
          <a:p>
            <a:pPr marL="0" indent="0">
              <a:buNone/>
            </a:pPr>
            <a:r>
              <a:rPr lang="nl-NL" dirty="0" smtClean="0"/>
              <a:t>Tips en adviezen </a:t>
            </a:r>
            <a:endParaRPr lang="nl-NL" dirty="0"/>
          </a:p>
        </p:txBody>
      </p:sp>
    </p:spTree>
    <p:extLst>
      <p:ext uri="{BB962C8B-B14F-4D97-AF65-F5344CB8AC3E}">
        <p14:creationId xmlns:p14="http://schemas.microsoft.com/office/powerpoint/2010/main" val="3569910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47150" y="-295617"/>
            <a:ext cx="8229600" cy="1143000"/>
          </a:xfrm>
        </p:spPr>
        <p:txBody>
          <a:bodyPr>
            <a:normAutofit fontScale="90000"/>
          </a:bodyPr>
          <a:lstStyle/>
          <a:p>
            <a:r>
              <a:rPr lang="nl-NL" dirty="0"/>
              <a:t/>
            </a:r>
            <a:br>
              <a:rPr lang="nl-NL" dirty="0"/>
            </a:br>
            <a:r>
              <a:rPr lang="nl-NL" dirty="0"/>
              <a:t>Informatie en websites</a:t>
            </a:r>
          </a:p>
        </p:txBody>
      </p:sp>
      <p:sp>
        <p:nvSpPr>
          <p:cNvPr id="4" name="Rechthoek 3"/>
          <p:cNvSpPr/>
          <p:nvPr/>
        </p:nvSpPr>
        <p:spPr>
          <a:xfrm>
            <a:off x="1187624" y="2204864"/>
            <a:ext cx="7632848" cy="369332"/>
          </a:xfrm>
          <a:prstGeom prst="rect">
            <a:avLst/>
          </a:prstGeom>
        </p:spPr>
        <p:txBody>
          <a:bodyPr wrap="square">
            <a:spAutoFit/>
          </a:bodyPr>
          <a:lstStyle/>
          <a:p>
            <a:r>
              <a:rPr lang="nl-NL" dirty="0"/>
              <a:t>https://www.denhaag.nl/nl/in-de-stad/servicepunt-sociaal/ehbe.htm</a:t>
            </a:r>
          </a:p>
        </p:txBody>
      </p:sp>
      <p:sp>
        <p:nvSpPr>
          <p:cNvPr id="5" name="Rechthoek 4"/>
          <p:cNvSpPr/>
          <p:nvPr/>
        </p:nvSpPr>
        <p:spPr>
          <a:xfrm>
            <a:off x="1187624" y="3244334"/>
            <a:ext cx="4964295" cy="369332"/>
          </a:xfrm>
          <a:prstGeom prst="rect">
            <a:avLst/>
          </a:prstGeom>
        </p:spPr>
        <p:txBody>
          <a:bodyPr wrap="square">
            <a:spAutoFit/>
          </a:bodyPr>
          <a:lstStyle/>
          <a:p>
            <a:r>
              <a:rPr lang="nl-NL" dirty="0">
                <a:solidFill>
                  <a:srgbClr val="000000"/>
                </a:solidFill>
                <a:latin typeface="TheMix"/>
              </a:rPr>
              <a:t>Eerste Hulp bij Eenzaamheid</a:t>
            </a:r>
            <a:endParaRPr lang="nl-NL" b="0" i="0" dirty="0">
              <a:solidFill>
                <a:srgbClr val="000000"/>
              </a:solidFill>
              <a:effectLst/>
              <a:latin typeface="TheMix"/>
            </a:endParaRPr>
          </a:p>
        </p:txBody>
      </p:sp>
    </p:spTree>
    <p:extLst>
      <p:ext uri="{BB962C8B-B14F-4D97-AF65-F5344CB8AC3E}">
        <p14:creationId xmlns:p14="http://schemas.microsoft.com/office/powerpoint/2010/main" val="3207210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764704"/>
            <a:ext cx="7772400" cy="1080120"/>
          </a:xfrm>
        </p:spPr>
        <p:txBody>
          <a:bodyPr/>
          <a:lstStyle/>
          <a:p>
            <a:r>
              <a:rPr lang="nl-NL" dirty="0"/>
              <a:t>Kennismaking </a:t>
            </a:r>
          </a:p>
        </p:txBody>
      </p:sp>
      <p:pic>
        <p:nvPicPr>
          <p:cNvPr id="5" name="Afbeelding 4"/>
          <p:cNvPicPr>
            <a:picLocks noChangeAspect="1"/>
          </p:cNvPicPr>
          <p:nvPr/>
        </p:nvPicPr>
        <p:blipFill>
          <a:blip r:embed="rId3"/>
          <a:stretch>
            <a:fillRect/>
          </a:stretch>
        </p:blipFill>
        <p:spPr>
          <a:xfrm>
            <a:off x="4860032" y="2580726"/>
            <a:ext cx="4283968" cy="2985467"/>
          </a:xfrm>
          <a:prstGeom prst="rect">
            <a:avLst/>
          </a:prstGeom>
        </p:spPr>
      </p:pic>
      <p:sp>
        <p:nvSpPr>
          <p:cNvPr id="4" name="Ondertitel 3"/>
          <p:cNvSpPr>
            <a:spLocks noGrp="1"/>
          </p:cNvSpPr>
          <p:nvPr>
            <p:ph type="subTitle" idx="1"/>
          </p:nvPr>
        </p:nvSpPr>
        <p:spPr>
          <a:xfrm>
            <a:off x="251520" y="2564904"/>
            <a:ext cx="4464496" cy="2808312"/>
          </a:xfrm>
        </p:spPr>
        <p:txBody>
          <a:bodyPr>
            <a:normAutofit fontScale="62500" lnSpcReduction="20000"/>
          </a:bodyPr>
          <a:lstStyle/>
          <a:p>
            <a:endParaRPr lang="nl-NL" dirty="0"/>
          </a:p>
          <a:p>
            <a:pPr algn="l"/>
            <a:r>
              <a:rPr lang="nl-NL" dirty="0">
                <a:solidFill>
                  <a:schemeClr val="tx1"/>
                </a:solidFill>
              </a:rPr>
              <a:t>W</a:t>
            </a:r>
            <a:r>
              <a:rPr lang="nl-NL" dirty="0" smtClean="0">
                <a:solidFill>
                  <a:schemeClr val="tx1"/>
                </a:solidFill>
              </a:rPr>
              <a:t>at </a:t>
            </a:r>
            <a:r>
              <a:rPr lang="nl-NL" dirty="0">
                <a:solidFill>
                  <a:schemeClr val="tx1"/>
                </a:solidFill>
              </a:rPr>
              <a:t>is voor u een duidelijk signaal van eenzaamheid?</a:t>
            </a:r>
          </a:p>
          <a:p>
            <a:pPr algn="l"/>
            <a:r>
              <a:rPr lang="nl-NL" dirty="0">
                <a:solidFill>
                  <a:schemeClr val="tx1"/>
                </a:solidFill>
              </a:rPr>
              <a:t>(Wanneer denkt u: ‘deze persoon is eenzaam’?)</a:t>
            </a:r>
          </a:p>
          <a:p>
            <a:pPr algn="l"/>
            <a:endParaRPr lang="nl-NL" dirty="0">
              <a:solidFill>
                <a:schemeClr val="tx1"/>
              </a:solidFill>
            </a:endParaRPr>
          </a:p>
          <a:p>
            <a:pPr algn="l"/>
            <a:endParaRPr lang="nl-NL" dirty="0">
              <a:solidFill>
                <a:schemeClr val="tx1"/>
              </a:solidFill>
            </a:endParaRPr>
          </a:p>
          <a:p>
            <a:pPr algn="l"/>
            <a:r>
              <a:rPr lang="nl-NL" dirty="0">
                <a:solidFill>
                  <a:schemeClr val="tx1"/>
                </a:solidFill>
              </a:rPr>
              <a:t>schrijf op een post-</a:t>
            </a:r>
            <a:r>
              <a:rPr lang="nl-NL" dirty="0" err="1">
                <a:solidFill>
                  <a:schemeClr val="tx1"/>
                </a:solidFill>
              </a:rPr>
              <a:t>it</a:t>
            </a:r>
            <a:r>
              <a:rPr lang="nl-NL" dirty="0">
                <a:solidFill>
                  <a:schemeClr val="tx1"/>
                </a:solidFill>
              </a:rPr>
              <a:t>, liefst in 1 woord</a:t>
            </a:r>
          </a:p>
        </p:txBody>
      </p:sp>
    </p:spTree>
    <p:extLst>
      <p:ext uri="{BB962C8B-B14F-4D97-AF65-F5344CB8AC3E}">
        <p14:creationId xmlns:p14="http://schemas.microsoft.com/office/powerpoint/2010/main" val="3700410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5741" y="332656"/>
            <a:ext cx="7772400" cy="1080120"/>
          </a:xfrm>
        </p:spPr>
        <p:txBody>
          <a:bodyPr/>
          <a:lstStyle/>
          <a:p>
            <a:r>
              <a:rPr lang="nl-NL" dirty="0"/>
              <a:t>Wat is eenzaamheid?</a:t>
            </a:r>
          </a:p>
        </p:txBody>
      </p:sp>
      <p:sp>
        <p:nvSpPr>
          <p:cNvPr id="3" name="Ondertitel 2"/>
          <p:cNvSpPr>
            <a:spLocks noGrp="1"/>
          </p:cNvSpPr>
          <p:nvPr>
            <p:ph type="subTitle" idx="1"/>
          </p:nvPr>
        </p:nvSpPr>
        <p:spPr>
          <a:xfrm>
            <a:off x="755576" y="1700808"/>
            <a:ext cx="7344816" cy="3937992"/>
          </a:xfrm>
        </p:spPr>
        <p:txBody>
          <a:bodyPr>
            <a:normAutofit/>
          </a:bodyPr>
          <a:lstStyle/>
          <a:p>
            <a:pPr algn="l"/>
            <a:r>
              <a:rPr lang="nl-NL" dirty="0">
                <a:solidFill>
                  <a:schemeClr val="tx1"/>
                </a:solidFill>
              </a:rPr>
              <a:t>EENZAAMHEID  = subjectief</a:t>
            </a:r>
          </a:p>
          <a:p>
            <a:pPr marL="457200" indent="-457200" algn="l">
              <a:buFont typeface="Wingdings" panose="05000000000000000000" pitchFamily="2" charset="2"/>
              <a:buChar char="Ø"/>
            </a:pPr>
            <a:r>
              <a:rPr lang="nl-NL" dirty="0">
                <a:solidFill>
                  <a:schemeClr val="tx1"/>
                </a:solidFill>
              </a:rPr>
              <a:t>is een gevoel (niet een situatie)</a:t>
            </a:r>
          </a:p>
          <a:p>
            <a:pPr marL="457200" indent="-457200" algn="l">
              <a:buFont typeface="Wingdings" panose="05000000000000000000" pitchFamily="2" charset="2"/>
              <a:buChar char="Ø"/>
            </a:pPr>
            <a:r>
              <a:rPr lang="nl-NL" dirty="0">
                <a:solidFill>
                  <a:schemeClr val="tx1"/>
                </a:solidFill>
              </a:rPr>
              <a:t>ieders leven kent perioden van eenzaamheid</a:t>
            </a:r>
          </a:p>
          <a:p>
            <a:pPr marL="457200" indent="-457200" algn="l">
              <a:buFont typeface="Wingdings" panose="05000000000000000000" pitchFamily="2" charset="2"/>
              <a:buChar char="Ø"/>
            </a:pPr>
            <a:r>
              <a:rPr lang="nl-NL" dirty="0">
                <a:solidFill>
                  <a:schemeClr val="tx1"/>
                </a:solidFill>
              </a:rPr>
              <a:t>wordt vaak ervaren als persoonlijk falen</a:t>
            </a:r>
          </a:p>
          <a:p>
            <a:pPr marL="457200" indent="-457200" algn="l">
              <a:buFont typeface="Wingdings" panose="05000000000000000000" pitchFamily="2" charset="2"/>
              <a:buChar char="Ø"/>
            </a:pPr>
            <a:r>
              <a:rPr lang="nl-NL" dirty="0">
                <a:solidFill>
                  <a:schemeClr val="tx1"/>
                </a:solidFill>
              </a:rPr>
              <a:t>er is een groot maatschappelijk taboe op eenzaamheid</a:t>
            </a:r>
          </a:p>
          <a:p>
            <a:endParaRPr lang="nl-NL" dirty="0"/>
          </a:p>
        </p:txBody>
      </p:sp>
    </p:spTree>
    <p:extLst>
      <p:ext uri="{BB962C8B-B14F-4D97-AF65-F5344CB8AC3E}">
        <p14:creationId xmlns:p14="http://schemas.microsoft.com/office/powerpoint/2010/main" val="1621213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5741" y="332656"/>
            <a:ext cx="7772400" cy="1080120"/>
          </a:xfrm>
        </p:spPr>
        <p:txBody>
          <a:bodyPr/>
          <a:lstStyle/>
          <a:p>
            <a:r>
              <a:rPr lang="nl-NL" dirty="0"/>
              <a:t>Sociaal Isolement </a:t>
            </a:r>
          </a:p>
        </p:txBody>
      </p:sp>
      <p:sp>
        <p:nvSpPr>
          <p:cNvPr id="3" name="Ondertitel 2"/>
          <p:cNvSpPr>
            <a:spLocks noGrp="1"/>
          </p:cNvSpPr>
          <p:nvPr>
            <p:ph type="subTitle" idx="1"/>
          </p:nvPr>
        </p:nvSpPr>
        <p:spPr>
          <a:xfrm>
            <a:off x="755576" y="1700808"/>
            <a:ext cx="7776864" cy="3937992"/>
          </a:xfrm>
        </p:spPr>
        <p:txBody>
          <a:bodyPr>
            <a:normAutofit/>
          </a:bodyPr>
          <a:lstStyle/>
          <a:p>
            <a:pPr algn="l"/>
            <a:r>
              <a:rPr lang="nl-NL" dirty="0">
                <a:solidFill>
                  <a:schemeClr val="tx1"/>
                </a:solidFill>
              </a:rPr>
              <a:t>SOCIAAL ISOLEMENT = objectief</a:t>
            </a:r>
          </a:p>
          <a:p>
            <a:pPr marL="457200" indent="-457200" algn="l">
              <a:buFont typeface="Arial" panose="020B0604020202020204" pitchFamily="34" charset="0"/>
              <a:buChar char="•"/>
            </a:pPr>
            <a:r>
              <a:rPr lang="nl-NL" dirty="0">
                <a:solidFill>
                  <a:schemeClr val="tx1"/>
                </a:solidFill>
              </a:rPr>
              <a:t>Het ontbreken van ondersteunende relaties in het persoonlijk leven (familie, vrienden, buren,</a:t>
            </a:r>
          </a:p>
          <a:p>
            <a:pPr marL="457200" indent="-457200" algn="l">
              <a:buFont typeface="Arial" panose="020B0604020202020204" pitchFamily="34" charset="0"/>
              <a:buChar char="•"/>
            </a:pPr>
            <a:r>
              <a:rPr lang="nl-NL" dirty="0">
                <a:solidFill>
                  <a:schemeClr val="tx1"/>
                </a:solidFill>
              </a:rPr>
              <a:t>Is objectief, is een feitelijke situatie (niet een gevoel)</a:t>
            </a:r>
          </a:p>
        </p:txBody>
      </p:sp>
    </p:spTree>
    <p:extLst>
      <p:ext uri="{BB962C8B-B14F-4D97-AF65-F5344CB8AC3E}">
        <p14:creationId xmlns:p14="http://schemas.microsoft.com/office/powerpoint/2010/main" val="3098286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76673"/>
            <a:ext cx="7772400" cy="1080119"/>
          </a:xfrm>
        </p:spPr>
        <p:txBody>
          <a:bodyPr/>
          <a:lstStyle/>
          <a:p>
            <a:r>
              <a:rPr lang="nl-NL" dirty="0" smtClean="0"/>
              <a:t>Cijfers </a:t>
            </a:r>
            <a:r>
              <a:rPr lang="nl-NL" dirty="0"/>
              <a:t>eenzaamheid Den Haag</a:t>
            </a:r>
          </a:p>
        </p:txBody>
      </p:sp>
      <p:sp>
        <p:nvSpPr>
          <p:cNvPr id="3" name="Ondertitel 2"/>
          <p:cNvSpPr>
            <a:spLocks noGrp="1"/>
          </p:cNvSpPr>
          <p:nvPr>
            <p:ph type="subTitle" idx="1"/>
          </p:nvPr>
        </p:nvSpPr>
        <p:spPr>
          <a:xfrm>
            <a:off x="755576" y="1772816"/>
            <a:ext cx="7560840" cy="3865984"/>
          </a:xfrm>
        </p:spPr>
        <p:txBody>
          <a:bodyPr>
            <a:normAutofit fontScale="92500" lnSpcReduction="10000"/>
          </a:bodyPr>
          <a:lstStyle/>
          <a:p>
            <a:pPr algn="l"/>
            <a:r>
              <a:rPr lang="nl-NL" dirty="0" smtClean="0">
                <a:solidFill>
                  <a:srgbClr val="000000"/>
                </a:solidFill>
                <a:latin typeface="Calibri" panose="020F0502020204030204" pitchFamily="34" charset="0"/>
              </a:rPr>
              <a:t>52</a:t>
            </a:r>
            <a:r>
              <a:rPr lang="nl-NL" dirty="0">
                <a:solidFill>
                  <a:srgbClr val="000000"/>
                </a:solidFill>
                <a:latin typeface="Calibri" panose="020F0502020204030204" pitchFamily="34" charset="0"/>
              </a:rPr>
              <a:t>% voelt zich matig tot (zeer) ernstig eenzaam </a:t>
            </a:r>
          </a:p>
          <a:p>
            <a:pPr algn="l"/>
            <a:endParaRPr lang="nl-NL" dirty="0" smtClean="0">
              <a:solidFill>
                <a:srgbClr val="000000"/>
              </a:solidFill>
              <a:latin typeface="Calibri" panose="020F0502020204030204" pitchFamily="34" charset="0"/>
            </a:endParaRPr>
          </a:p>
          <a:p>
            <a:pPr algn="l"/>
            <a:r>
              <a:rPr lang="nl-NL" dirty="0" smtClean="0">
                <a:solidFill>
                  <a:srgbClr val="000000"/>
                </a:solidFill>
                <a:latin typeface="Calibri" panose="020F0502020204030204" pitchFamily="34" charset="0"/>
              </a:rPr>
              <a:t>Vaker </a:t>
            </a:r>
            <a:r>
              <a:rPr lang="nl-NL" dirty="0">
                <a:solidFill>
                  <a:srgbClr val="000000"/>
                </a:solidFill>
                <a:latin typeface="Calibri" panose="020F0502020204030204" pitchFamily="34" charset="0"/>
              </a:rPr>
              <a:t>bij:</a:t>
            </a:r>
          </a:p>
          <a:p>
            <a:pPr marL="914400" lvl="1" indent="-457200" algn="l">
              <a:buFont typeface="Wingdings" panose="05000000000000000000" pitchFamily="2" charset="2"/>
              <a:buChar char="Ø"/>
            </a:pPr>
            <a:r>
              <a:rPr lang="nl-NL" sz="2400" dirty="0" smtClean="0">
                <a:solidFill>
                  <a:srgbClr val="000000"/>
                </a:solidFill>
                <a:latin typeface="Calibri" panose="020F0502020204030204" pitchFamily="34" charset="0"/>
              </a:rPr>
              <a:t>85plussers</a:t>
            </a:r>
            <a:endParaRPr lang="nl-NL" sz="2400" dirty="0">
              <a:solidFill>
                <a:srgbClr val="000000"/>
              </a:solidFill>
              <a:latin typeface="Calibri" panose="020F0502020204030204" pitchFamily="34" charset="0"/>
            </a:endParaRPr>
          </a:p>
          <a:p>
            <a:pPr marL="914400" lvl="1" indent="-457200" algn="l">
              <a:buFont typeface="Wingdings" panose="05000000000000000000" pitchFamily="2" charset="2"/>
              <a:buChar char="Ø"/>
            </a:pPr>
            <a:r>
              <a:rPr lang="nl-NL" sz="2400" dirty="0" smtClean="0">
                <a:solidFill>
                  <a:srgbClr val="000000"/>
                </a:solidFill>
                <a:latin typeface="Calibri" panose="020F0502020204030204" pitchFamily="34" charset="0"/>
              </a:rPr>
              <a:t>niet-westerse </a:t>
            </a:r>
            <a:r>
              <a:rPr lang="nl-NL" sz="2400" dirty="0">
                <a:solidFill>
                  <a:srgbClr val="000000"/>
                </a:solidFill>
                <a:latin typeface="Calibri" panose="020F0502020204030204" pitchFamily="34" charset="0"/>
              </a:rPr>
              <a:t>afkomst</a:t>
            </a:r>
          </a:p>
          <a:p>
            <a:pPr marL="914400" lvl="1" indent="-457200" algn="l">
              <a:buFont typeface="Wingdings" panose="05000000000000000000" pitchFamily="2" charset="2"/>
              <a:buChar char="Ø"/>
            </a:pPr>
            <a:r>
              <a:rPr lang="nl-NL" sz="2400" dirty="0" smtClean="0">
                <a:solidFill>
                  <a:srgbClr val="000000"/>
                </a:solidFill>
                <a:latin typeface="Calibri" panose="020F0502020204030204" pitchFamily="34" charset="0"/>
              </a:rPr>
              <a:t>lage </a:t>
            </a:r>
            <a:r>
              <a:rPr lang="nl-NL" sz="2400" dirty="0">
                <a:solidFill>
                  <a:srgbClr val="000000"/>
                </a:solidFill>
                <a:latin typeface="Calibri" panose="020F0502020204030204" pitchFamily="34" charset="0"/>
              </a:rPr>
              <a:t>SES (laag inkomen, laag opgeleid)</a:t>
            </a:r>
          </a:p>
          <a:p>
            <a:pPr marL="914400" lvl="1" indent="-457200" algn="l">
              <a:buFont typeface="Wingdings" panose="05000000000000000000" pitchFamily="2" charset="2"/>
              <a:buChar char="Ø"/>
            </a:pPr>
            <a:r>
              <a:rPr lang="nl-NL" sz="2400" dirty="0" smtClean="0">
                <a:solidFill>
                  <a:srgbClr val="000000"/>
                </a:solidFill>
                <a:latin typeface="Calibri" panose="020F0502020204030204" pitchFamily="34" charset="0"/>
              </a:rPr>
              <a:t>ongehuwd</a:t>
            </a:r>
            <a:r>
              <a:rPr lang="nl-NL" sz="2400" dirty="0">
                <a:solidFill>
                  <a:srgbClr val="000000"/>
                </a:solidFill>
                <a:latin typeface="Calibri" panose="020F0502020204030204" pitchFamily="34" charset="0"/>
              </a:rPr>
              <a:t>, gescheiden, weduwe/weduwnaar</a:t>
            </a:r>
          </a:p>
          <a:p>
            <a:pPr algn="l"/>
            <a:endParaRPr lang="nl-NL" sz="2800" dirty="0">
              <a:solidFill>
                <a:srgbClr val="000000"/>
              </a:solidFill>
              <a:latin typeface="Calibri" panose="020F0502020204030204" pitchFamily="34" charset="0"/>
            </a:endParaRPr>
          </a:p>
          <a:p>
            <a:pPr algn="l"/>
            <a:r>
              <a:rPr lang="nl-NL" sz="1800" dirty="0">
                <a:solidFill>
                  <a:srgbClr val="000000"/>
                </a:solidFill>
                <a:latin typeface="Calibri" panose="020F0502020204030204" pitchFamily="34" charset="0"/>
              </a:rPr>
              <a:t>Bron: </a:t>
            </a:r>
            <a:r>
              <a:rPr lang="nl-NL" sz="1800" dirty="0" smtClean="0">
                <a:solidFill>
                  <a:srgbClr val="000000"/>
                </a:solidFill>
                <a:latin typeface="Calibri" panose="020F0502020204030204" pitchFamily="34" charset="0"/>
              </a:rPr>
              <a:t>Gezondheidsenquête GGD</a:t>
            </a:r>
            <a:endParaRPr lang="nl-NL" dirty="0"/>
          </a:p>
        </p:txBody>
      </p:sp>
    </p:spTree>
    <p:extLst>
      <p:ext uri="{BB962C8B-B14F-4D97-AF65-F5344CB8AC3E}">
        <p14:creationId xmlns:p14="http://schemas.microsoft.com/office/powerpoint/2010/main" val="616498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786210"/>
          </a:xfrm>
        </p:spPr>
        <p:txBody>
          <a:bodyPr>
            <a:normAutofit fontScale="90000"/>
          </a:bodyPr>
          <a:lstStyle/>
          <a:p>
            <a:r>
              <a:rPr lang="nl-NL" dirty="0"/>
              <a:t/>
            </a:r>
            <a:br>
              <a:rPr lang="nl-NL" dirty="0"/>
            </a:br>
            <a:r>
              <a:rPr lang="nl-NL" b="1" dirty="0"/>
              <a:t>Signalen die kúnnen wijzen op eenzaamheid (maar mogelijk ook op andere problemen):</a:t>
            </a:r>
            <a:r>
              <a:rPr lang="nl-NL" dirty="0"/>
              <a:t/>
            </a:r>
            <a:br>
              <a:rPr lang="nl-NL" dirty="0"/>
            </a:br>
            <a:endParaRPr lang="nl-NL" dirty="0"/>
          </a:p>
        </p:txBody>
      </p:sp>
      <p:sp>
        <p:nvSpPr>
          <p:cNvPr id="3" name="Tijdelijke aanduiding voor inhoud 2"/>
          <p:cNvSpPr>
            <a:spLocks noGrp="1"/>
          </p:cNvSpPr>
          <p:nvPr>
            <p:ph idx="1"/>
          </p:nvPr>
        </p:nvSpPr>
        <p:spPr>
          <a:xfrm>
            <a:off x="457200" y="2060848"/>
            <a:ext cx="8229600" cy="4065315"/>
          </a:xfrm>
        </p:spPr>
        <p:txBody>
          <a:bodyPr>
            <a:normAutofit/>
          </a:bodyPr>
          <a:lstStyle/>
          <a:p>
            <a:pPr fontAlgn="auto">
              <a:spcAft>
                <a:spcPts val="0"/>
              </a:spcAft>
              <a:defRPr/>
            </a:pPr>
            <a:endParaRPr lang="nl-NL" dirty="0"/>
          </a:p>
          <a:p>
            <a:r>
              <a:rPr lang="nl-NL" dirty="0"/>
              <a:t>lichamelijke signalen</a:t>
            </a:r>
          </a:p>
          <a:p>
            <a:r>
              <a:rPr lang="nl-NL" dirty="0"/>
              <a:t>psychische signalen</a:t>
            </a:r>
          </a:p>
          <a:p>
            <a:r>
              <a:rPr lang="nl-NL" dirty="0"/>
              <a:t>sociale signalen</a:t>
            </a:r>
          </a:p>
          <a:p>
            <a:r>
              <a:rPr lang="nl-NL" dirty="0"/>
              <a:t>gedragsmatige signalen</a:t>
            </a:r>
          </a:p>
          <a:p>
            <a:r>
              <a:rPr lang="nl-NL" dirty="0" smtClean="0"/>
              <a:t>levensgebeurtenissen</a:t>
            </a:r>
            <a:endParaRPr lang="nl-NL" dirty="0"/>
          </a:p>
          <a:p>
            <a:endParaRPr lang="nl-NL" dirty="0"/>
          </a:p>
        </p:txBody>
      </p:sp>
    </p:spTree>
    <p:extLst>
      <p:ext uri="{BB962C8B-B14F-4D97-AF65-F5344CB8AC3E}">
        <p14:creationId xmlns:p14="http://schemas.microsoft.com/office/powerpoint/2010/main" val="1623310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a:t/>
            </a:r>
            <a:br>
              <a:rPr lang="nl-NL" b="1" dirty="0"/>
            </a:br>
            <a:r>
              <a:rPr lang="nl-NL" b="1" dirty="0"/>
              <a:t>Lichamelijke signalen</a:t>
            </a:r>
            <a:r>
              <a:rPr lang="nl-NL" dirty="0"/>
              <a:t/>
            </a:r>
            <a:br>
              <a:rPr lang="nl-NL" dirty="0"/>
            </a:br>
            <a:endParaRPr lang="nl-NL" dirty="0"/>
          </a:p>
        </p:txBody>
      </p:sp>
      <p:sp>
        <p:nvSpPr>
          <p:cNvPr id="3" name="Tijdelijke aanduiding voor inhoud 2"/>
          <p:cNvSpPr>
            <a:spLocks noGrp="1"/>
          </p:cNvSpPr>
          <p:nvPr>
            <p:ph idx="1"/>
          </p:nvPr>
        </p:nvSpPr>
        <p:spPr>
          <a:xfrm>
            <a:off x="457200" y="1988840"/>
            <a:ext cx="8229600" cy="4137323"/>
          </a:xfrm>
        </p:spPr>
        <p:txBody>
          <a:bodyPr>
            <a:normAutofit/>
          </a:bodyPr>
          <a:lstStyle/>
          <a:p>
            <a:r>
              <a:rPr lang="nl-NL" dirty="0"/>
              <a:t>vermoeidheid</a:t>
            </a:r>
          </a:p>
          <a:p>
            <a:r>
              <a:rPr lang="nl-NL" dirty="0"/>
              <a:t>slaapproblemen</a:t>
            </a:r>
          </a:p>
          <a:p>
            <a:r>
              <a:rPr lang="nl-NL" dirty="0"/>
              <a:t>hoofdpijn</a:t>
            </a:r>
          </a:p>
          <a:p>
            <a:r>
              <a:rPr lang="nl-NL" dirty="0"/>
              <a:t>verhoogde spierspanning</a:t>
            </a:r>
          </a:p>
          <a:p>
            <a:r>
              <a:rPr lang="nl-NL" dirty="0"/>
              <a:t>gebrek aan eetlust</a:t>
            </a:r>
          </a:p>
          <a:p>
            <a:r>
              <a:rPr lang="nl-NL" dirty="0"/>
              <a:t>last van maag/darmen</a:t>
            </a:r>
          </a:p>
          <a:p>
            <a:r>
              <a:rPr lang="nl-NL" dirty="0"/>
              <a:t>ademhalingsklachten</a:t>
            </a:r>
          </a:p>
          <a:p>
            <a:endParaRPr lang="nl-NL" dirty="0"/>
          </a:p>
        </p:txBody>
      </p:sp>
    </p:spTree>
    <p:extLst>
      <p:ext uri="{BB962C8B-B14F-4D97-AF65-F5344CB8AC3E}">
        <p14:creationId xmlns:p14="http://schemas.microsoft.com/office/powerpoint/2010/main" val="72092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
            </a:r>
            <a:br>
              <a:rPr lang="nl-NL" dirty="0"/>
            </a:br>
            <a:r>
              <a:rPr lang="nl-NL" b="1" dirty="0"/>
              <a:t>Psychische signalen</a:t>
            </a:r>
            <a:r>
              <a:rPr lang="nl-NL" dirty="0"/>
              <a:t/>
            </a:r>
            <a:br>
              <a:rPr lang="nl-NL" dirty="0"/>
            </a:br>
            <a:endParaRPr lang="nl-NL" dirty="0"/>
          </a:p>
        </p:txBody>
      </p:sp>
      <p:sp>
        <p:nvSpPr>
          <p:cNvPr id="3" name="Tijdelijke aanduiding voor inhoud 2"/>
          <p:cNvSpPr>
            <a:spLocks noGrp="1"/>
          </p:cNvSpPr>
          <p:nvPr>
            <p:ph idx="1"/>
          </p:nvPr>
        </p:nvSpPr>
        <p:spPr/>
        <p:txBody>
          <a:bodyPr>
            <a:normAutofit fontScale="92500" lnSpcReduction="20000"/>
          </a:bodyPr>
          <a:lstStyle/>
          <a:p>
            <a:pPr fontAlgn="auto">
              <a:spcAft>
                <a:spcPts val="0"/>
              </a:spcAft>
              <a:defRPr/>
            </a:pPr>
            <a:endParaRPr lang="nl-NL" dirty="0"/>
          </a:p>
          <a:p>
            <a:r>
              <a:rPr lang="nl-NL" dirty="0"/>
              <a:t> negatief zelfbeeld, weinig zelfvertrouwen</a:t>
            </a:r>
          </a:p>
          <a:p>
            <a:r>
              <a:rPr lang="nl-NL" dirty="0"/>
              <a:t>gevoelens van zinloosheid en uitzichtloosheid</a:t>
            </a:r>
          </a:p>
          <a:p>
            <a:r>
              <a:rPr lang="nl-NL" dirty="0"/>
              <a:t>angstproblemen</a:t>
            </a:r>
          </a:p>
          <a:p>
            <a:r>
              <a:rPr lang="nl-NL" dirty="0"/>
              <a:t>rusteloosheid</a:t>
            </a:r>
          </a:p>
          <a:p>
            <a:r>
              <a:rPr lang="nl-NL" dirty="0"/>
              <a:t>problemen met concentratie</a:t>
            </a:r>
          </a:p>
          <a:p>
            <a:r>
              <a:rPr lang="nl-NL" dirty="0"/>
              <a:t>teleurstelling, verdriet</a:t>
            </a:r>
          </a:p>
          <a:p>
            <a:r>
              <a:rPr lang="nl-NL" dirty="0"/>
              <a:t>verlies van vertrouwen in andere mensen</a:t>
            </a:r>
          </a:p>
          <a:p>
            <a:r>
              <a:rPr lang="nl-NL" dirty="0"/>
              <a:t>boosheid en bitterheid</a:t>
            </a:r>
          </a:p>
          <a:p>
            <a:endParaRPr lang="nl-NL" dirty="0"/>
          </a:p>
        </p:txBody>
      </p:sp>
    </p:spTree>
    <p:extLst>
      <p:ext uri="{BB962C8B-B14F-4D97-AF65-F5344CB8AC3E}">
        <p14:creationId xmlns:p14="http://schemas.microsoft.com/office/powerpoint/2010/main" val="1694154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
            </a:r>
            <a:br>
              <a:rPr lang="nl-NL" dirty="0"/>
            </a:br>
            <a:r>
              <a:rPr lang="nl-NL" b="1" dirty="0"/>
              <a:t>Gedragsmatige signalen</a:t>
            </a:r>
            <a:r>
              <a:rPr lang="nl-NL" dirty="0"/>
              <a:t/>
            </a:r>
            <a:br>
              <a:rPr lang="nl-NL" dirty="0"/>
            </a:br>
            <a:r>
              <a:rPr lang="nl-NL" dirty="0"/>
              <a:t/>
            </a:r>
            <a:br>
              <a:rPr lang="nl-NL" dirty="0"/>
            </a:br>
            <a:endParaRPr lang="nl-NL" dirty="0"/>
          </a:p>
        </p:txBody>
      </p:sp>
      <p:sp>
        <p:nvSpPr>
          <p:cNvPr id="3" name="Tijdelijke aanduiding voor inhoud 2"/>
          <p:cNvSpPr>
            <a:spLocks noGrp="1"/>
          </p:cNvSpPr>
          <p:nvPr>
            <p:ph idx="1"/>
          </p:nvPr>
        </p:nvSpPr>
        <p:spPr/>
        <p:txBody>
          <a:bodyPr>
            <a:normAutofit lnSpcReduction="10000"/>
          </a:bodyPr>
          <a:lstStyle/>
          <a:p>
            <a:r>
              <a:rPr lang="nl-NL" dirty="0"/>
              <a:t>verwaarlozing van zelfzorg en woning</a:t>
            </a:r>
          </a:p>
          <a:p>
            <a:r>
              <a:rPr lang="nl-NL" dirty="0"/>
              <a:t>gebrek aan sociale vaardigheden</a:t>
            </a:r>
          </a:p>
          <a:p>
            <a:r>
              <a:rPr lang="nl-NL" dirty="0"/>
              <a:t>mensen op afstand houden, ontwijken</a:t>
            </a:r>
          </a:p>
          <a:p>
            <a:r>
              <a:rPr lang="nl-NL" dirty="0" err="1"/>
              <a:t>claim-en</a:t>
            </a:r>
            <a:r>
              <a:rPr lang="nl-NL" dirty="0"/>
              <a:t> klampgedrag</a:t>
            </a:r>
          </a:p>
          <a:p>
            <a:r>
              <a:rPr lang="nl-NL" dirty="0"/>
              <a:t>op zichzelf gericht zijn</a:t>
            </a:r>
          </a:p>
          <a:p>
            <a:r>
              <a:rPr lang="nl-NL" dirty="0"/>
              <a:t>overmatig gebruik of verslaving</a:t>
            </a:r>
          </a:p>
          <a:p>
            <a:r>
              <a:rPr lang="nl-NL" dirty="0"/>
              <a:t>leven in het verleden</a:t>
            </a:r>
          </a:p>
          <a:p>
            <a:r>
              <a:rPr lang="nl-NL" dirty="0"/>
              <a:t>moeite met alleen zijn</a:t>
            </a:r>
          </a:p>
          <a:p>
            <a:endParaRPr lang="nl-NL" dirty="0"/>
          </a:p>
        </p:txBody>
      </p:sp>
    </p:spTree>
    <p:extLst>
      <p:ext uri="{BB962C8B-B14F-4D97-AF65-F5344CB8AC3E}">
        <p14:creationId xmlns:p14="http://schemas.microsoft.com/office/powerpoint/2010/main" val="253464403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949</Words>
  <Application>Microsoft Office PowerPoint</Application>
  <PresentationFormat>Diavoorstelling (4:3)</PresentationFormat>
  <Paragraphs>186</Paragraphs>
  <Slides>15</Slides>
  <Notes>14</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15</vt:i4>
      </vt:variant>
    </vt:vector>
  </HeadingPairs>
  <TitlesOfParts>
    <vt:vector size="20" baseType="lpstr">
      <vt:lpstr>Arial</vt:lpstr>
      <vt:lpstr>Calibri</vt:lpstr>
      <vt:lpstr>TheMix</vt:lpstr>
      <vt:lpstr>Wingdings</vt:lpstr>
      <vt:lpstr>Kantoorthema</vt:lpstr>
      <vt:lpstr>PowerPoint-presentatie</vt:lpstr>
      <vt:lpstr>Kennismaking </vt:lpstr>
      <vt:lpstr>Wat is eenzaamheid?</vt:lpstr>
      <vt:lpstr>Sociaal Isolement </vt:lpstr>
      <vt:lpstr>Cijfers eenzaamheid Den Haag</vt:lpstr>
      <vt:lpstr> Signalen die kúnnen wijzen op eenzaamheid (maar mogelijk ook op andere problemen): </vt:lpstr>
      <vt:lpstr> Lichamelijke signalen </vt:lpstr>
      <vt:lpstr> Psychische signalen </vt:lpstr>
      <vt:lpstr> Gedragsmatige signalen  </vt:lpstr>
      <vt:lpstr>  Levensgebeurtenissen als signaal </vt:lpstr>
      <vt:lpstr>Eenzaamheid en psychische gezondheid</vt:lpstr>
      <vt:lpstr> Oorzaken en beïnvloedende factoren</vt:lpstr>
      <vt:lpstr>Wat te doen?</vt:lpstr>
      <vt:lpstr> Wat kan je doen vanuit de kerken?</vt:lpstr>
      <vt:lpstr> Informatie en websites</vt:lpstr>
    </vt:vector>
  </TitlesOfParts>
  <Company>Parnassia Groep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eenzaamheid</dc:title>
  <dc:creator>02001359</dc:creator>
  <cp:lastModifiedBy>Abderrahim Kajouane</cp:lastModifiedBy>
  <cp:revision>30</cp:revision>
  <cp:lastPrinted>2018-02-20T09:15:03Z</cp:lastPrinted>
  <dcterms:created xsi:type="dcterms:W3CDTF">2015-01-22T12:39:16Z</dcterms:created>
  <dcterms:modified xsi:type="dcterms:W3CDTF">2022-11-16T16:34:38Z</dcterms:modified>
</cp:coreProperties>
</file>