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6" r:id="rId5"/>
    <p:sldId id="258" r:id="rId6"/>
    <p:sldId id="260" r:id="rId7"/>
    <p:sldId id="257" r:id="rId8"/>
    <p:sldId id="261" r:id="rId9"/>
    <p:sldId id="262" r:id="rId10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5"/>
    <p:restoredTop sz="94649"/>
  </p:normalViewPr>
  <p:slideViewPr>
    <p:cSldViewPr snapToGrid="0">
      <p:cViewPr varScale="1">
        <p:scale>
          <a:sx n="81" d="100"/>
          <a:sy n="81" d="100"/>
        </p:scale>
        <p:origin x="936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F7752-216E-9F4D-9CA9-CA52DD71B13F}" type="datetimeFigureOut">
              <a:rPr lang="nl-NL" smtClean="0"/>
              <a:t>3-10-2023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368B1-EE88-004C-BBA0-FD6A21CDF04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625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Wereldwinkel,</a:t>
            </a:r>
            <a:r>
              <a:rPr lang="nl-NL" baseline="0" dirty="0"/>
              <a:t> Van Harte restaurants , IMC Weekendschool (vb. van kiemen die uitgroeien tot bomen)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36BD6-E0A2-4780-968E-AD42AED93E22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6276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DFBF0-FEAF-95F6-BEF2-B68BF1CE4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87AA5B-07EF-E981-7440-5CB6743C46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A86A1-0613-88B9-27C0-FEC813022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35E7-344D-1F43-B9DB-7951BA5936CE}" type="datetimeFigureOut">
              <a:rPr lang="en-NL" smtClean="0"/>
              <a:t>10/03/2023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256A5-959E-BA81-CC34-E18CDB0DB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4CD96-7171-A8BA-D1AA-A49179508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0080-EDAA-774F-BDB7-FB55174E574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4800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19725-2E44-4707-B104-A9237753B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E7689B-D165-53A7-5090-80F907B1A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3D8D4-4AEA-2883-AC67-2418D841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35E7-344D-1F43-B9DB-7951BA5936CE}" type="datetimeFigureOut">
              <a:rPr lang="en-NL" smtClean="0"/>
              <a:t>10/03/2023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64B52-6468-29CE-780E-1CB419BB3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B600F-3775-23C9-6712-3CF5E79FC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0080-EDAA-774F-BDB7-FB55174E574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5640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660E3A-E25E-9E10-1B38-88FFCF1887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2F92C6-93FF-4C06-F229-02A0A5282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00E61-4B22-2982-9E8B-388B87A60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35E7-344D-1F43-B9DB-7951BA5936CE}" type="datetimeFigureOut">
              <a:rPr lang="en-NL" smtClean="0"/>
              <a:t>10/03/2023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C805E-D5DA-428D-A478-B34AF2106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8F952-C8B6-974E-D076-6AB6DA01D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0080-EDAA-774F-BDB7-FB55174E574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0423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58C89-8DCE-F853-C210-445A82DAB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0CED9-2CD6-8D8C-BB5B-F776C2702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97F53-35A1-54B9-9026-1FC713EAD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35E7-344D-1F43-B9DB-7951BA5936CE}" type="datetimeFigureOut">
              <a:rPr lang="en-NL" smtClean="0"/>
              <a:t>10/03/2023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A3921-0698-C6D6-76E3-3565BB620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978D5-8773-5788-B9D9-55D64AC16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0080-EDAA-774F-BDB7-FB55174E574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2161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D2BC0-AEC1-A252-0B3F-ED96B5683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A632A-FE38-2546-F2A3-FDDA07B4A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74310-D5A4-151A-E27F-CB80F7F30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35E7-344D-1F43-B9DB-7951BA5936CE}" type="datetimeFigureOut">
              <a:rPr lang="en-NL" smtClean="0"/>
              <a:t>10/03/2023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B0291-8D45-99C3-998A-F7567B7B5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B3747-51E1-5FC2-4ECF-8EBEA4EFD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0080-EDAA-774F-BDB7-FB55174E574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3361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AF850-1C4A-C8E4-C85F-AEE64031C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42EC6-E31F-D811-5956-9A1CBD7077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E6B2FA-8C0E-7828-CB22-89772CE64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556758-5441-B4CD-EF50-D2DB67B49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35E7-344D-1F43-B9DB-7951BA5936CE}" type="datetimeFigureOut">
              <a:rPr lang="en-NL" smtClean="0"/>
              <a:t>10/03/2023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D4D52B-6890-34F1-676B-33BDE61A8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0662A-4D39-F775-BB3E-D57920848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0080-EDAA-774F-BDB7-FB55174E574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6821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C1478-C06E-350A-3A51-EB14F7980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DB865-C100-F0E4-375D-CE56348AD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E6039E-FCBA-A07F-26B0-BB3D1111A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B5841A-917A-332D-C40C-31F1F2976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D40BB-38E8-F7C3-0B67-1A10066815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D7781D-6AF6-15CA-D3D2-2FFDCC435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35E7-344D-1F43-B9DB-7951BA5936CE}" type="datetimeFigureOut">
              <a:rPr lang="en-NL" smtClean="0"/>
              <a:t>10/03/2023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B5B9E3-0269-35F1-F768-EBC7B9003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CC1F5F-E54B-850D-A369-830C24BB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0080-EDAA-774F-BDB7-FB55174E574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2715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39845-C00A-A401-7CBC-F4E4EC1BC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C8D79A-0921-1AB3-5088-85B1F1742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35E7-344D-1F43-B9DB-7951BA5936CE}" type="datetimeFigureOut">
              <a:rPr lang="en-NL" smtClean="0"/>
              <a:t>10/03/2023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BC327E-64AC-C64B-A4E8-46A0F8807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7D73AD-7CE5-ABB6-090E-7473F37A1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0080-EDAA-774F-BDB7-FB55174E574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9619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8896F0-C1A5-721D-D037-FF21B7F07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35E7-344D-1F43-B9DB-7951BA5936CE}" type="datetimeFigureOut">
              <a:rPr lang="en-NL" smtClean="0"/>
              <a:t>10/03/2023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3E6F1E-B6AE-DC0B-CA7D-72B25D07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8C10F2-3EE8-AE89-3B00-B3B482D75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0080-EDAA-774F-BDB7-FB55174E574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2682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FFDD9-9AA0-4845-B035-12536E27E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A0FC1-5AB1-C375-9549-814262465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E54494-7DED-A72F-1D9A-2587822C4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8F212-064A-E549-BCC1-DB30BB03B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35E7-344D-1F43-B9DB-7951BA5936CE}" type="datetimeFigureOut">
              <a:rPr lang="en-NL" smtClean="0"/>
              <a:t>10/03/2023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D2D89-AC8D-C4DF-CF1D-39D42151F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0C21DA-98D0-547C-1E9D-130D80A5B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0080-EDAA-774F-BDB7-FB55174E574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5355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23395-BB2B-74C3-28D4-94B79CA3A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04BFBF-E3B9-7C93-07CE-0ED2FBEEA9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C49D32-4925-9AB8-A9BD-B11F3E382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B920C2-0B11-D2BA-0A73-35E9FB88E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35E7-344D-1F43-B9DB-7951BA5936CE}" type="datetimeFigureOut">
              <a:rPr lang="en-NL" smtClean="0"/>
              <a:t>10/03/2023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527F42-E2AA-B34A-F881-C6D0564F8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5B52D-967E-A771-17DE-95698BAC6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0080-EDAA-774F-BDB7-FB55174E574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2532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6FCFE7-27F8-6B0D-E28F-949EE5334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31336-3A76-0B7B-3004-9E57DF792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DA036-C5B0-332B-522D-4B0FA527E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735E7-344D-1F43-B9DB-7951BA5936CE}" type="datetimeFigureOut">
              <a:rPr lang="en-NL" smtClean="0"/>
              <a:t>10/03/2023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9A57B-9EF8-2227-1E56-3BADB5A0EF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64F4B-7D05-E9F4-5375-3F9694BDD2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D0080-EDAA-774F-BDB7-FB55174E574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622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ingerstichting.nl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ella.n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545BB-0BC9-82F9-0DE5-F63047F084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79824"/>
            <a:ext cx="9115168" cy="811107"/>
          </a:xfrm>
        </p:spPr>
        <p:txBody>
          <a:bodyPr>
            <a:normAutofit/>
          </a:bodyPr>
          <a:lstStyle/>
          <a:p>
            <a:pPr algn="l"/>
            <a:r>
              <a:rPr lang="en-NL" sz="2800" dirty="0"/>
              <a:t>Richt zich primair op financiering van: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EB7D42-20C8-40A7-0810-99B49E95E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90931"/>
            <a:ext cx="9115168" cy="319996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Diaconaal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werk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voor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+mj-lt"/>
              </a:rPr>
              <a:t> met name: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rgbClr val="000000"/>
                </a:solidFill>
                <a:latin typeface="+mj-lt"/>
              </a:rPr>
              <a:t>Vluchtelingen</a:t>
            </a:r>
            <a:endParaRPr lang="en-GB" dirty="0">
              <a:solidFill>
                <a:srgbClr val="000000"/>
              </a:solidFill>
              <a:latin typeface="+mj-lt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+mj-lt"/>
              </a:rPr>
              <a:t>(ex)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gedetineerden</a:t>
            </a:r>
            <a:endParaRPr lang="en-GB" b="0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dak- 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en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thuislozen</a:t>
            </a:r>
            <a:endParaRPr lang="en-GB" dirty="0">
              <a:solidFill>
                <a:srgbClr val="000000"/>
              </a:solidFill>
              <a:latin typeface="+mj-lt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Verslaafden</a:t>
            </a:r>
            <a:endParaRPr lang="en-GB" b="0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rgbClr val="000000"/>
                </a:solidFill>
                <a:latin typeface="+mj-lt"/>
              </a:rPr>
              <a:t>Migrantenkerken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(</a:t>
            </a:r>
            <a:r>
              <a:rPr lang="en-GB" sz="2000" dirty="0" err="1">
                <a:solidFill>
                  <a:schemeClr val="bg1">
                    <a:lumMod val="75000"/>
                  </a:schemeClr>
                </a:solidFill>
                <a:latin typeface="+mj-lt"/>
              </a:rPr>
              <a:t>inmiddels</a:t>
            </a:r>
            <a:r>
              <a:rPr lang="en-GB" sz="2000">
                <a:solidFill>
                  <a:schemeClr val="bg1">
                    <a:lumMod val="75000"/>
                  </a:schemeClr>
                </a:solidFill>
                <a:latin typeface="+mj-lt"/>
              </a:rPr>
              <a:t> via </a:t>
            </a:r>
            <a:r>
              <a:rPr lang="en-GB" sz="2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SOFAK)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Inloophuizen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vergelijkbare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initiatieven</a:t>
            </a:r>
            <a:endParaRPr lang="en-GB" b="0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+mj-lt"/>
              </a:rPr>
              <a:t>De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Leerstoel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Diaconaat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aan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+mj-lt"/>
              </a:rPr>
              <a:t> de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PThU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+mj-lt"/>
              </a:rPr>
              <a:t>.</a:t>
            </a:r>
          </a:p>
          <a:p>
            <a:pPr algn="l"/>
            <a:endParaRPr lang="en-NL" dirty="0"/>
          </a:p>
        </p:txBody>
      </p:sp>
      <p:pic>
        <p:nvPicPr>
          <p:cNvPr id="5" name="Picture 4" descr="A green and white text&#10;&#10;Description automatically generated">
            <a:extLst>
              <a:ext uri="{FF2B5EF4-FFF2-40B4-BE49-F238E27FC236}">
                <a16:creationId xmlns:a16="http://schemas.microsoft.com/office/drawing/2014/main" id="{9427412C-C73B-E4C3-AB0D-2DAE18D1E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7480" y="219205"/>
            <a:ext cx="3687238" cy="16695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C5D579-92B0-F7CC-4592-991821F74230}"/>
              </a:ext>
            </a:extLst>
          </p:cNvPr>
          <p:cNvSpPr txBox="1"/>
          <p:nvPr/>
        </p:nvSpPr>
        <p:spPr>
          <a:xfrm>
            <a:off x="4824249" y="6488668"/>
            <a:ext cx="270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www.s</a:t>
            </a:r>
            <a:r>
              <a:rPr lang="en-NL" dirty="0">
                <a:solidFill>
                  <a:schemeClr val="accent6">
                    <a:lumMod val="50000"/>
                  </a:schemeClr>
                </a:solidFill>
              </a:rPr>
              <a:t>tichtingrotterdam.nl</a:t>
            </a:r>
          </a:p>
        </p:txBody>
      </p:sp>
    </p:spTree>
    <p:extLst>
      <p:ext uri="{BB962C8B-B14F-4D97-AF65-F5344CB8AC3E}">
        <p14:creationId xmlns:p14="http://schemas.microsoft.com/office/powerpoint/2010/main" val="17755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F02997-81B3-75AF-EC78-15D462C05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646"/>
            <a:ext cx="9144000" cy="1032592"/>
          </a:xfrm>
        </p:spPr>
        <p:txBody>
          <a:bodyPr/>
          <a:lstStyle/>
          <a:p>
            <a:r>
              <a:rPr lang="nl-NL" dirty="0"/>
              <a:t>Insinger Stichting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255F60B-290B-DB6C-96F6-A8404F46E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97248"/>
            <a:ext cx="9144000" cy="4414620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Wingdings" pitchFamily="2" charset="2"/>
              <a:buChar char="Ø"/>
            </a:pPr>
            <a:r>
              <a:rPr lang="nl-NL" dirty="0"/>
              <a:t>Richt zich qua ondersteuning op: Maatschappelijke en liefdadige organisaties in Nederland en de “voormalig NL koloniën” met voorkeur voor organisaties met een protestants-christelijke link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nl-NL" dirty="0"/>
              <a:t>De Insinger Stichting richt zich hierbij vooral (maar niet uitsluitend) op kwetsbare mensen in de samenleving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nl-NL" dirty="0"/>
              <a:t>Voorbeelden van het soort projecten die de Insinger Stichting steunt zijn:</a:t>
            </a:r>
          </a:p>
          <a:p>
            <a:pPr marL="800100" lvl="1" indent="-342900" algn="l">
              <a:buFont typeface="Wingdings" pitchFamily="2" charset="2"/>
              <a:buChar char="Ø"/>
            </a:pPr>
            <a:r>
              <a:rPr lang="nl-NL" dirty="0"/>
              <a:t>Voorkomen van (</a:t>
            </a:r>
            <a:r>
              <a:rPr lang="nl-NL" dirty="0" err="1"/>
              <a:t>kinder</a:t>
            </a:r>
            <a:r>
              <a:rPr lang="nl-NL" dirty="0"/>
              <a:t>)armoede</a:t>
            </a:r>
          </a:p>
          <a:p>
            <a:pPr marL="800100" lvl="1" indent="-342900" algn="l">
              <a:buFont typeface="Wingdings" pitchFamily="2" charset="2"/>
              <a:buChar char="Ø"/>
            </a:pPr>
            <a:r>
              <a:rPr lang="nl-NL" dirty="0"/>
              <a:t>Eenzaamheid onder ouderen en migranten</a:t>
            </a:r>
          </a:p>
          <a:p>
            <a:pPr marL="800100" lvl="1" indent="-342900" algn="l">
              <a:buFont typeface="Wingdings" pitchFamily="2" charset="2"/>
              <a:buChar char="Ø"/>
            </a:pPr>
            <a:r>
              <a:rPr lang="nl-NL" dirty="0"/>
              <a:t>Gevangenenzorg</a:t>
            </a:r>
          </a:p>
          <a:p>
            <a:pPr marL="800100" lvl="1" indent="-342900" algn="l">
              <a:buFont typeface="Wingdings" pitchFamily="2" charset="2"/>
              <a:buChar char="Ø"/>
            </a:pPr>
            <a:r>
              <a:rPr lang="nl-NL" dirty="0"/>
              <a:t>Verslavingszorg</a:t>
            </a:r>
          </a:p>
          <a:p>
            <a:pPr marL="800100" lvl="1" indent="-342900" algn="l">
              <a:buFont typeface="Wingdings" pitchFamily="2" charset="2"/>
              <a:buChar char="Ø"/>
            </a:pPr>
            <a:r>
              <a:rPr lang="nl-NL" dirty="0"/>
              <a:t>Ondersteunen van alleenstaande ouders</a:t>
            </a:r>
          </a:p>
          <a:p>
            <a:pPr marL="800100" lvl="1" indent="-342900" algn="l">
              <a:buFont typeface="Wingdings" pitchFamily="2" charset="2"/>
              <a:buChar char="Ø"/>
            </a:pPr>
            <a:r>
              <a:rPr lang="nl-NL" dirty="0"/>
              <a:t>Voorkomen van geweld tegen vrouwen</a:t>
            </a:r>
          </a:p>
          <a:p>
            <a:pPr marL="800100" lvl="1" indent="-342900" algn="l">
              <a:buFont typeface="Wingdings" pitchFamily="2" charset="2"/>
              <a:buChar char="Ø"/>
            </a:pPr>
            <a:r>
              <a:rPr lang="nl-NL" dirty="0"/>
              <a:t>Inloophuizen</a:t>
            </a:r>
          </a:p>
          <a:p>
            <a:pPr marL="800100" lvl="1" indent="-342900" algn="l">
              <a:buFont typeface="Wingdings" pitchFamily="2" charset="2"/>
              <a:buChar char="Ø"/>
            </a:pPr>
            <a:r>
              <a:rPr lang="nl-NL" dirty="0"/>
              <a:t>Breed maatschappelijk functioneren kerkgebouwen</a:t>
            </a:r>
          </a:p>
          <a:p>
            <a:pPr algn="l"/>
            <a:r>
              <a:rPr lang="nl-NL" dirty="0"/>
              <a:t>Website: </a:t>
            </a:r>
            <a:r>
              <a:rPr lang="nl-NL" dirty="0">
                <a:hlinkClick r:id="rId2"/>
              </a:rPr>
              <a:t>www.insingerstichting.nl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0980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1027920" y="332719"/>
            <a:ext cx="10898912" cy="1056119"/>
          </a:xfrm>
        </p:spPr>
        <p:txBody>
          <a:bodyPr>
            <a:noAutofit/>
          </a:bodyPr>
          <a:lstStyle/>
          <a:p>
            <a:pPr algn="l"/>
            <a:r>
              <a:rPr lang="nl-NL" sz="3840" dirty="0">
                <a:solidFill>
                  <a:srgbClr val="48B16F"/>
                </a:solidFill>
                <a:latin typeface="Bree Rg" panose="02000503000000020004" pitchFamily="2" charset="77"/>
                <a:ea typeface="Auto 1" charset="0"/>
                <a:cs typeface="Auto 1" charset="0"/>
              </a:rPr>
              <a:t>Maatschappij van Welstand, ruimte om te delen</a:t>
            </a:r>
          </a:p>
        </p:txBody>
      </p:sp>
      <p:sp>
        <p:nvSpPr>
          <p:cNvPr id="5" name="Ondertitel 2"/>
          <p:cNvSpPr>
            <a:spLocks noGrp="1"/>
          </p:cNvSpPr>
          <p:nvPr>
            <p:ph type="subTitle" idx="1"/>
          </p:nvPr>
        </p:nvSpPr>
        <p:spPr>
          <a:xfrm>
            <a:off x="1010333" y="1691571"/>
            <a:ext cx="10200211" cy="5166428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40" dirty="0">
                <a:latin typeface="Avenir Next" panose="020B0503020202020204" pitchFamily="34" charset="0"/>
              </a:rPr>
              <a:t>Wat willen wij? Vanuit het christelijk geloof actief bijdragen aan de levensbloei van mens en aarde in kerk en maatschappij 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40" dirty="0">
                <a:latin typeface="Avenir Next" panose="020B0503020202020204" pitchFamily="34" charset="0"/>
              </a:rPr>
              <a:t>Hoe doen wij dat? Wij ondersteunen initiatieven die kerken vernieuwen, de zelfredzaamheid van kwetsbare mensen versterken, de landbouw verduurzamen en levensbeschouwelijk onderwijs verdiepen. Wij maken ruimte om te delen.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40" dirty="0">
                <a:solidFill>
                  <a:srgbClr val="3D3D3B"/>
                </a:solidFill>
                <a:latin typeface="Avenir Next" panose="020B0503020202020204" pitchFamily="34" charset="0"/>
                <a:ea typeface="Auto 1" charset="0"/>
                <a:cs typeface="Auto 1" charset="0"/>
              </a:rPr>
              <a:t>Waarom? Want elk leven is het waard om te delen in Levenskracht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40" dirty="0">
                <a:solidFill>
                  <a:srgbClr val="3D3D3B"/>
                </a:solidFill>
                <a:latin typeface="Avenir Next" panose="020B0503020202020204" pitchFamily="34" charset="0"/>
                <a:ea typeface="Auto 1" charset="0"/>
                <a:cs typeface="Auto 1" charset="0"/>
              </a:rPr>
              <a:t>Hoe? Als metgezel, sparringpartner en </a:t>
            </a:r>
            <a:r>
              <a:rPr lang="nl-NL" sz="1440" dirty="0" err="1">
                <a:solidFill>
                  <a:srgbClr val="3D3D3B"/>
                </a:solidFill>
                <a:latin typeface="Avenir Next" panose="020B0503020202020204" pitchFamily="34" charset="0"/>
                <a:ea typeface="Auto 1" charset="0"/>
                <a:cs typeface="Auto 1" charset="0"/>
              </a:rPr>
              <a:t>financiele</a:t>
            </a:r>
            <a:r>
              <a:rPr lang="nl-NL" sz="1440" dirty="0">
                <a:solidFill>
                  <a:srgbClr val="3D3D3B"/>
                </a:solidFill>
                <a:latin typeface="Avenir Next" panose="020B0503020202020204" pitchFamily="34" charset="0"/>
                <a:ea typeface="Auto 1" charset="0"/>
                <a:cs typeface="Auto 1" charset="0"/>
              </a:rPr>
              <a:t> ondersteuner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40" dirty="0">
                <a:solidFill>
                  <a:srgbClr val="3D3D3B"/>
                </a:solidFill>
                <a:latin typeface="Avenir Next" panose="020B0503020202020204" pitchFamily="34" charset="0"/>
                <a:ea typeface="Auto 1" charset="0"/>
                <a:cs typeface="Auto 1" charset="0"/>
              </a:rPr>
              <a:t>Wie zijn wij? Een vereniging van ca 40 leden met actief betrokken in kerk en maatschappij in uiteenlopende rollen en functies met een warm hart voor de missie van </a:t>
            </a:r>
            <a:r>
              <a:rPr lang="nl-NL" sz="1440" dirty="0" err="1">
                <a:solidFill>
                  <a:srgbClr val="3D3D3B"/>
                </a:solidFill>
                <a:latin typeface="Avenir Next" panose="020B0503020202020204" pitchFamily="34" charset="0"/>
                <a:ea typeface="Auto 1" charset="0"/>
                <a:cs typeface="Auto 1" charset="0"/>
              </a:rPr>
              <a:t>MvW</a:t>
            </a:r>
            <a:endParaRPr lang="nl-NL" sz="1440" dirty="0">
              <a:solidFill>
                <a:srgbClr val="3D3D3B"/>
              </a:solidFill>
              <a:latin typeface="Avenir Next" panose="020B0503020202020204" pitchFamily="34" charset="0"/>
              <a:ea typeface="Auto 1" charset="0"/>
              <a:cs typeface="Auto 1" charset="0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40" dirty="0">
                <a:solidFill>
                  <a:srgbClr val="3D3D3B"/>
                </a:solidFill>
                <a:latin typeface="Avenir Next" panose="020B0503020202020204" pitchFamily="34" charset="0"/>
                <a:ea typeface="Auto 1" charset="0"/>
                <a:cs typeface="Auto 1" charset="0"/>
              </a:rPr>
              <a:t>Wat zijn onze speerpunten? Vitale geloofsgemeenschappen, </a:t>
            </a:r>
            <a:r>
              <a:rPr lang="nl-NL" sz="1440" dirty="0" err="1">
                <a:solidFill>
                  <a:srgbClr val="3D3D3B"/>
                </a:solidFill>
                <a:latin typeface="Avenir Next" panose="020B0503020202020204" pitchFamily="34" charset="0"/>
                <a:ea typeface="Auto 1" charset="0"/>
                <a:cs typeface="Auto 1" charset="0"/>
              </a:rPr>
              <a:t>diakonia</a:t>
            </a:r>
            <a:r>
              <a:rPr lang="nl-NL" sz="1440" dirty="0">
                <a:solidFill>
                  <a:srgbClr val="3D3D3B"/>
                </a:solidFill>
                <a:latin typeface="Avenir Next" panose="020B0503020202020204" pitchFamily="34" charset="0"/>
                <a:ea typeface="Auto 1" charset="0"/>
                <a:cs typeface="Auto 1" charset="0"/>
              </a:rPr>
              <a:t> in verbinding, rentmeester in de goede zin en betrokken onderwijs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40" dirty="0">
                <a:solidFill>
                  <a:srgbClr val="3D3D3B"/>
                </a:solidFill>
                <a:latin typeface="Avenir Next" panose="020B0503020202020204" pitchFamily="34" charset="0"/>
                <a:ea typeface="Auto 1" charset="0"/>
                <a:cs typeface="Auto 1" charset="0"/>
              </a:rPr>
              <a:t>Voor internationale kerken:</a:t>
            </a:r>
          </a:p>
          <a:p>
            <a:pPr marL="952464" lvl="1" indent="-34290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nl-NL" sz="1440" dirty="0">
                <a:solidFill>
                  <a:srgbClr val="3D3D3B"/>
                </a:solidFill>
                <a:latin typeface="Avenir Next" panose="020B0503020202020204" pitchFamily="34" charset="0"/>
                <a:ea typeface="Auto 1" charset="0"/>
                <a:cs typeface="Auto 1" charset="0"/>
              </a:rPr>
              <a:t>Ons inzicht vergroten</a:t>
            </a:r>
          </a:p>
          <a:p>
            <a:pPr marL="952464" lvl="1" indent="-34290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nl-NL" sz="1440" dirty="0">
                <a:solidFill>
                  <a:srgbClr val="3D3D3B"/>
                </a:solidFill>
                <a:latin typeface="Avenir Next" panose="020B0503020202020204" pitchFamily="34" charset="0"/>
                <a:ea typeface="Auto 1" charset="0"/>
                <a:cs typeface="Auto 1" charset="0"/>
              </a:rPr>
              <a:t>Verbinding maken tussen internationale kerken en protestantse kerken</a:t>
            </a:r>
          </a:p>
          <a:p>
            <a:pPr marL="952464" lvl="1" indent="-34290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nl-NL" sz="1440" dirty="0">
                <a:solidFill>
                  <a:srgbClr val="3D3D3B"/>
                </a:solidFill>
                <a:latin typeface="Avenir Next" panose="020B0503020202020204" pitchFamily="34" charset="0"/>
                <a:ea typeface="Auto 1" charset="0"/>
                <a:cs typeface="Auto 1" charset="0"/>
              </a:rPr>
              <a:t>Aandacht voor geloof en worteling in de samenleving</a:t>
            </a:r>
          </a:p>
          <a:p>
            <a:pPr marL="952464" lvl="1" indent="-34290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nl-NL" sz="1440" dirty="0">
                <a:solidFill>
                  <a:srgbClr val="3D3D3B"/>
                </a:solidFill>
                <a:latin typeface="Avenir Next" panose="020B0503020202020204" pitchFamily="34" charset="0"/>
                <a:ea typeface="Auto 1" charset="0"/>
                <a:cs typeface="Auto 1" charset="0"/>
              </a:rPr>
              <a:t>Ontmoeting van culturen en </a:t>
            </a:r>
            <a:r>
              <a:rPr lang="nl-NL" sz="1440" dirty="0" err="1">
                <a:solidFill>
                  <a:srgbClr val="3D3D3B"/>
                </a:solidFill>
                <a:latin typeface="Avenir Next" panose="020B0503020202020204" pitchFamily="34" charset="0"/>
                <a:ea typeface="Auto 1" charset="0"/>
                <a:cs typeface="Auto 1" charset="0"/>
              </a:rPr>
              <a:t>etniciteiten</a:t>
            </a:r>
            <a:endParaRPr lang="nl-NL" sz="1440" dirty="0">
              <a:solidFill>
                <a:srgbClr val="3D3D3B"/>
              </a:solidFill>
              <a:latin typeface="Avenir Next" panose="020B0503020202020204" pitchFamily="34" charset="0"/>
              <a:ea typeface="Auto 1" charset="0"/>
              <a:cs typeface="Auto 1" charset="0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254556DA-67F3-8B42-A5D3-EC9A67937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267" y="5105986"/>
            <a:ext cx="8650458" cy="563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793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32510" y="1095636"/>
            <a:ext cx="10947861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buFont typeface="Wingdings" panose="05000000000000000000" pitchFamily="2" charset="2"/>
              <a:buChar char="v"/>
            </a:pPr>
            <a:endParaRPr lang="nl-NL" sz="2400" b="1" dirty="0">
              <a:solidFill>
                <a:schemeClr val="tx2"/>
              </a:solidFill>
            </a:endParaRPr>
          </a:p>
          <a:p>
            <a:pPr marL="380990" indent="-380990">
              <a:buFont typeface="Wingdings" panose="05000000000000000000" pitchFamily="2" charset="2"/>
              <a:buChar char="v"/>
            </a:pPr>
            <a:r>
              <a:rPr lang="nl-NL" sz="2000" b="1" dirty="0">
                <a:solidFill>
                  <a:schemeClr val="tx2"/>
                </a:solidFill>
              </a:rPr>
              <a:t>Laagdrempelig (eenvoudige </a:t>
            </a:r>
            <a:r>
              <a:rPr lang="nl-NL" sz="2000" b="1" dirty="0" err="1">
                <a:solidFill>
                  <a:schemeClr val="tx2"/>
                </a:solidFill>
              </a:rPr>
              <a:t>aanvraag-procedure</a:t>
            </a:r>
            <a:r>
              <a:rPr lang="nl-NL" sz="2000" b="1" dirty="0">
                <a:solidFill>
                  <a:schemeClr val="tx2"/>
                </a:solidFill>
              </a:rPr>
              <a:t>) </a:t>
            </a:r>
          </a:p>
          <a:p>
            <a:pPr marL="380990" indent="-380990">
              <a:buFont typeface="Wingdings" panose="05000000000000000000" pitchFamily="2" charset="2"/>
              <a:buChar char="v"/>
            </a:pPr>
            <a:endParaRPr lang="nl-NL" sz="2000" b="1" dirty="0">
              <a:solidFill>
                <a:schemeClr val="tx2"/>
              </a:solidFill>
            </a:endParaRPr>
          </a:p>
          <a:p>
            <a:pPr marL="380990" indent="-380990">
              <a:buFont typeface="Wingdings" panose="05000000000000000000" pitchFamily="2" charset="2"/>
              <a:buChar char="v"/>
            </a:pPr>
            <a:r>
              <a:rPr lang="nl-NL" sz="2000" b="1" dirty="0">
                <a:solidFill>
                  <a:schemeClr val="tx2"/>
                </a:solidFill>
              </a:rPr>
              <a:t>Kleinschalige, kansrijke sociale projecten  (max. € 4.000 op totaal begroting van max. € 75.000).</a:t>
            </a:r>
          </a:p>
          <a:p>
            <a:pPr marL="380990" indent="-380990">
              <a:buFont typeface="Wingdings" panose="05000000000000000000" pitchFamily="2" charset="2"/>
              <a:buChar char="v"/>
            </a:pPr>
            <a:endParaRPr lang="nl-NL" sz="2000" b="1" dirty="0">
              <a:solidFill>
                <a:schemeClr val="tx2"/>
              </a:solidFill>
            </a:endParaRPr>
          </a:p>
          <a:p>
            <a:pPr marL="380990" indent="-380990">
              <a:buFont typeface="Wingdings" panose="05000000000000000000" pitchFamily="2" charset="2"/>
              <a:buChar char="v"/>
            </a:pPr>
            <a:r>
              <a:rPr lang="nl-NL" sz="2000" b="1" dirty="0">
                <a:solidFill>
                  <a:schemeClr val="tx2"/>
                </a:solidFill>
              </a:rPr>
              <a:t>Thema’s zijn: </a:t>
            </a:r>
            <a:r>
              <a:rPr lang="nl-NL" b="1" dirty="0"/>
              <a:t>Geloof &amp; Samenleving (dialoog, verbinding, vernieuwing</a:t>
            </a:r>
            <a:r>
              <a:rPr lang="nl-NL" sz="2000" b="1" dirty="0"/>
              <a:t>), </a:t>
            </a:r>
            <a:r>
              <a:rPr lang="nl-NL" b="1" dirty="0"/>
              <a:t>Samenleven in Nederland (o.a. groepen mensen ondersteunen die het moeilijk hebben), Vrede &amp; Mensenrechten, Milieu &amp; Duurzaamheid.</a:t>
            </a:r>
          </a:p>
          <a:p>
            <a:pPr marL="380990" indent="-380990">
              <a:buFont typeface="Wingdings" panose="05000000000000000000" pitchFamily="2" charset="2"/>
              <a:buChar char="v"/>
            </a:pPr>
            <a:endParaRPr lang="nl-NL" sz="2000" b="1" dirty="0">
              <a:solidFill>
                <a:schemeClr val="tx2"/>
              </a:solidFill>
            </a:endParaRPr>
          </a:p>
          <a:p>
            <a:pPr marL="380990" indent="-380990">
              <a:buFont typeface="Wingdings" panose="05000000000000000000" pitchFamily="2" charset="2"/>
              <a:buChar char="v"/>
            </a:pPr>
            <a:r>
              <a:rPr lang="nl-NL" sz="2000" b="1" dirty="0">
                <a:solidFill>
                  <a:schemeClr val="tx2"/>
                </a:solidFill>
              </a:rPr>
              <a:t>Vrijwilligersinzet is belangrijk</a:t>
            </a:r>
          </a:p>
          <a:p>
            <a:pPr marL="380990" indent="-380990">
              <a:buFont typeface="Wingdings" panose="05000000000000000000" pitchFamily="2" charset="2"/>
              <a:buChar char="v"/>
            </a:pPr>
            <a:endParaRPr lang="nl-NL" sz="2000" b="1" dirty="0">
              <a:solidFill>
                <a:schemeClr val="tx2"/>
              </a:solidFill>
            </a:endParaRPr>
          </a:p>
          <a:p>
            <a:pPr marL="380990" indent="-380990">
              <a:buFont typeface="Wingdings" panose="05000000000000000000" pitchFamily="2" charset="2"/>
              <a:buChar char="v"/>
            </a:pPr>
            <a:r>
              <a:rPr lang="nl-NL" sz="2000" b="1" dirty="0">
                <a:solidFill>
                  <a:schemeClr val="tx2"/>
                </a:solidFill>
              </a:rPr>
              <a:t>Kleine organisaties  (inkomsten en uitgaven maximaal € 500.000)</a:t>
            </a:r>
          </a:p>
          <a:p>
            <a:pPr marL="380990" indent="-380990">
              <a:buFont typeface="Wingdings" panose="05000000000000000000" pitchFamily="2" charset="2"/>
              <a:buChar char="v"/>
            </a:pPr>
            <a:endParaRPr lang="nl-NL" sz="2000" b="1" dirty="0">
              <a:solidFill>
                <a:schemeClr val="tx2"/>
              </a:solidFill>
            </a:endParaRPr>
          </a:p>
          <a:p>
            <a:pPr marL="380990" indent="-380990">
              <a:buFont typeface="Wingdings" panose="05000000000000000000" pitchFamily="2" charset="2"/>
              <a:buChar char="v"/>
            </a:pPr>
            <a:r>
              <a:rPr lang="nl-NL" sz="2000" b="1" dirty="0">
                <a:solidFill>
                  <a:schemeClr val="tx2"/>
                </a:solidFill>
              </a:rPr>
              <a:t>Projecten in Nederland én in het buitenland </a:t>
            </a:r>
          </a:p>
          <a:p>
            <a:pPr marL="380990" indent="-380990">
              <a:buFont typeface="Wingdings" panose="05000000000000000000" pitchFamily="2" charset="2"/>
              <a:buChar char="v"/>
            </a:pPr>
            <a:endParaRPr lang="nl-NL" sz="2000" b="1" dirty="0">
              <a:solidFill>
                <a:schemeClr val="tx2"/>
              </a:solidFill>
            </a:endParaRPr>
          </a:p>
          <a:p>
            <a:pPr marL="380990" indent="-380990">
              <a:buFont typeface="Wingdings" panose="05000000000000000000" pitchFamily="2" charset="2"/>
              <a:buChar char="v"/>
            </a:pPr>
            <a:r>
              <a:rPr lang="nl-NL" sz="2000" b="1" dirty="0">
                <a:solidFill>
                  <a:schemeClr val="tx2"/>
                </a:solidFill>
              </a:rPr>
              <a:t>De Haella Stichting is penvoerder van de samenwerkingen: Kleine Armoede Hulp en </a:t>
            </a:r>
            <a:r>
              <a:rPr lang="nl-NL" sz="2000" b="1" dirty="0" err="1">
                <a:solidFill>
                  <a:schemeClr val="tx2"/>
                </a:solidFill>
              </a:rPr>
              <a:t>WijDoenMee</a:t>
            </a:r>
            <a:endParaRPr lang="nl-NL" sz="2000" b="1" dirty="0">
              <a:solidFill>
                <a:schemeClr val="tx2"/>
              </a:solidFill>
            </a:endParaRPr>
          </a:p>
          <a:p>
            <a:pPr marL="380990" indent="-380990">
              <a:buFont typeface="Wingdings" panose="05000000000000000000" pitchFamily="2" charset="2"/>
              <a:buChar char="v"/>
            </a:pPr>
            <a:endParaRPr lang="nl-NL" sz="2000" b="1" dirty="0">
              <a:solidFill>
                <a:schemeClr val="tx2"/>
              </a:solidFill>
            </a:endParaRPr>
          </a:p>
          <a:p>
            <a:pPr marL="380990" indent="-380990">
              <a:buFont typeface="Wingdings" panose="05000000000000000000" pitchFamily="2" charset="2"/>
              <a:buChar char="v"/>
            </a:pPr>
            <a:r>
              <a:rPr lang="nl-NL" sz="2000" b="1" dirty="0">
                <a:solidFill>
                  <a:schemeClr val="tx2"/>
                </a:solidFill>
              </a:rPr>
              <a:t>Voor meer informatie: </a:t>
            </a:r>
            <a:r>
              <a:rPr lang="nl-NL" sz="2000" b="1" dirty="0">
                <a:solidFill>
                  <a:schemeClr val="tx2"/>
                </a:solidFill>
                <a:hlinkClick r:id="rId3"/>
              </a:rPr>
              <a:t>www.haella.nl</a:t>
            </a:r>
            <a:endParaRPr lang="nl-NL" sz="2000" b="1" dirty="0">
              <a:solidFill>
                <a:schemeClr val="tx2"/>
              </a:solidFill>
            </a:endParaRPr>
          </a:p>
          <a:p>
            <a:pPr marL="380990" indent="-380990">
              <a:buFont typeface="Wingdings" panose="05000000000000000000" pitchFamily="2" charset="2"/>
              <a:buChar char="v"/>
            </a:pPr>
            <a:endParaRPr lang="nl-NL" sz="2000" b="1" dirty="0">
              <a:solidFill>
                <a:schemeClr val="tx2"/>
              </a:solidFill>
            </a:endParaRPr>
          </a:p>
          <a:p>
            <a:pPr marL="380990" indent="-380990">
              <a:buFont typeface="Wingdings" panose="05000000000000000000" pitchFamily="2" charset="2"/>
              <a:buChar char="v"/>
            </a:pPr>
            <a:endParaRPr lang="nl-NL" sz="2000" b="1" dirty="0">
              <a:solidFill>
                <a:schemeClr val="tx2"/>
              </a:solidFill>
            </a:endParaRPr>
          </a:p>
          <a:p>
            <a:pPr marL="380990" indent="-380990">
              <a:buFont typeface="Wingdings" panose="05000000000000000000" pitchFamily="2" charset="2"/>
              <a:buChar char="v"/>
            </a:pPr>
            <a:endParaRPr lang="nl-NL" sz="2400" b="1" dirty="0">
              <a:solidFill>
                <a:schemeClr val="tx2"/>
              </a:solidFill>
            </a:endParaRPr>
          </a:p>
          <a:p>
            <a:pPr marL="380990" indent="-380990">
              <a:buFont typeface="Wingdings" panose="05000000000000000000" pitchFamily="2" charset="2"/>
              <a:buChar char="v"/>
            </a:pPr>
            <a:endParaRPr lang="nl-NL" sz="2400" b="1" dirty="0">
              <a:solidFill>
                <a:schemeClr val="tx2"/>
              </a:solidFill>
            </a:endParaRPr>
          </a:p>
        </p:txBody>
      </p:sp>
      <p:sp>
        <p:nvSpPr>
          <p:cNvPr id="7" name="AutoShape 2" descr="ANBI Algemeen Nut Beogende Instelling Vector Logo - Download Free SVG Icon  | Worldvectorlogo"/>
          <p:cNvSpPr>
            <a:spLocks noChangeAspect="1" noChangeArrowheads="1"/>
          </p:cNvSpPr>
          <p:nvPr/>
        </p:nvSpPr>
        <p:spPr bwMode="auto">
          <a:xfrm flipV="1">
            <a:off x="207433" y="213784"/>
            <a:ext cx="406400" cy="331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nl-NL" sz="240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33" y="213784"/>
            <a:ext cx="3452658" cy="1035798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630189" y="440575"/>
            <a:ext cx="6723611" cy="423949"/>
          </a:xfrm>
        </p:spPr>
        <p:txBody>
          <a:bodyPr>
            <a:noAutofit/>
          </a:bodyPr>
          <a:lstStyle/>
          <a:p>
            <a:r>
              <a:rPr lang="nl-NL" sz="3200" i="1" dirty="0">
                <a:solidFill>
                  <a:schemeClr val="accent1">
                    <a:lumMod val="50000"/>
                  </a:schemeClr>
                </a:solidFill>
              </a:rPr>
              <a:t>Bevlogen Fonds met lef</a:t>
            </a:r>
          </a:p>
        </p:txBody>
      </p:sp>
    </p:spTree>
    <p:extLst>
      <p:ext uri="{BB962C8B-B14F-4D97-AF65-F5344CB8AC3E}">
        <p14:creationId xmlns:p14="http://schemas.microsoft.com/office/powerpoint/2010/main" val="3024892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EEB7D42-20C8-40A7-0810-99B49E95E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2111605"/>
            <a:ext cx="7459744" cy="404142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nl-NL" b="0" i="0" u="none" strike="noStrike" dirty="0">
                <a:solidFill>
                  <a:srgbClr val="000000"/>
                </a:solidFill>
                <a:effectLst/>
                <a:latin typeface="+mj-lt"/>
              </a:rPr>
              <a:t>Visie: </a:t>
            </a:r>
            <a:r>
              <a:rPr lang="nl-NL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outreach</a:t>
            </a:r>
            <a:r>
              <a:rPr lang="nl-NL" b="0" i="0" u="none" strike="noStrike" dirty="0">
                <a:solidFill>
                  <a:srgbClr val="000000"/>
                </a:solidFill>
                <a:effectLst/>
                <a:latin typeface="+mj-lt"/>
              </a:rPr>
              <a:t> van de internationale en migrantenkerken gericht op de Nederlandse samenleving financieel steunen.</a:t>
            </a:r>
          </a:p>
          <a:p>
            <a:pPr algn="l"/>
            <a:endParaRPr lang="nl-NL" b="0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algn="l"/>
            <a:r>
              <a:rPr lang="nl-NL" b="0" i="0" u="none" strike="noStrike" dirty="0">
                <a:solidFill>
                  <a:srgbClr val="000000"/>
                </a:solidFill>
                <a:effectLst/>
                <a:latin typeface="+mj-lt"/>
              </a:rPr>
              <a:t>Aanvragen dienen inhoudelijk te vallen in één van deze drie categorieën:</a:t>
            </a:r>
          </a:p>
          <a:p>
            <a:pPr algn="l"/>
            <a:r>
              <a:rPr lang="nl-NL" b="0" i="0" u="none" strike="noStrike" dirty="0">
                <a:solidFill>
                  <a:srgbClr val="000000"/>
                </a:solidFill>
                <a:effectLst/>
                <a:latin typeface="+mj-lt"/>
              </a:rPr>
              <a:t>• Diaconaal-maatschappelijke activiteiten</a:t>
            </a:r>
          </a:p>
          <a:p>
            <a:pPr algn="l"/>
            <a:r>
              <a:rPr lang="nl-NL" b="0" i="0" u="none" strike="noStrike" dirty="0">
                <a:solidFill>
                  <a:srgbClr val="000000"/>
                </a:solidFill>
                <a:effectLst/>
                <a:latin typeface="+mj-lt"/>
              </a:rPr>
              <a:t>• Missionaire activiteiten</a:t>
            </a:r>
          </a:p>
          <a:p>
            <a:pPr algn="l"/>
            <a:r>
              <a:rPr lang="nl-NL" b="0" i="0" u="none" strike="noStrike" dirty="0">
                <a:solidFill>
                  <a:srgbClr val="000000"/>
                </a:solidFill>
                <a:effectLst/>
                <a:latin typeface="+mj-lt"/>
              </a:rPr>
              <a:t>• Opstarthulp voor nieuwe initiatieven voor gemeenschapsvorming </a:t>
            </a:r>
          </a:p>
          <a:p>
            <a:pPr algn="l"/>
            <a:r>
              <a:rPr lang="nl-NL" b="0" i="0" u="none" strike="noStrike" dirty="0">
                <a:solidFill>
                  <a:srgbClr val="000000"/>
                </a:solidFill>
                <a:effectLst/>
                <a:latin typeface="+mj-lt"/>
              </a:rPr>
              <a:t>Het bestuur behoudt zich de vrijheid voor incidenteel ook andere projecten te ondersteunen die ten goede komen aan de internationale en migrantenkerken in Nederland.</a:t>
            </a:r>
            <a:endParaRPr lang="en-N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C5D579-92B0-F7CC-4592-991821F74230}"/>
              </a:ext>
            </a:extLst>
          </p:cNvPr>
          <p:cNvSpPr txBox="1"/>
          <p:nvPr/>
        </p:nvSpPr>
        <p:spPr>
          <a:xfrm>
            <a:off x="4824249" y="6488668"/>
            <a:ext cx="1449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www.s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ofak</a:t>
            </a:r>
            <a:r>
              <a:rPr lang="en-NL" dirty="0">
                <a:solidFill>
                  <a:schemeClr val="accent6">
                    <a:lumMod val="50000"/>
                  </a:schemeClr>
                </a:solidFill>
              </a:rPr>
              <a:t>.nl</a:t>
            </a:r>
          </a:p>
        </p:txBody>
      </p:sp>
      <p:pic>
        <p:nvPicPr>
          <p:cNvPr id="7" name="Afbeelding 6" descr="Afbeelding met cirkel, bol, Graphics, creativiteit&#10;&#10;Automatisch gegenereerde beschrijving">
            <a:extLst>
              <a:ext uri="{FF2B5EF4-FFF2-40B4-BE49-F238E27FC236}">
                <a16:creationId xmlns:a16="http://schemas.microsoft.com/office/drawing/2014/main" id="{0B171B34-3B07-FEE9-5222-22914C891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9669" y="211285"/>
            <a:ext cx="2715004" cy="2372056"/>
          </a:xfrm>
          <a:prstGeom prst="rect">
            <a:avLst/>
          </a:prstGeom>
        </p:spPr>
      </p:pic>
      <p:sp>
        <p:nvSpPr>
          <p:cNvPr id="9" name="Titel 8">
            <a:extLst>
              <a:ext uri="{FF2B5EF4-FFF2-40B4-BE49-F238E27FC236}">
                <a16:creationId xmlns:a16="http://schemas.microsoft.com/office/drawing/2014/main" id="{72FBBA2E-DBE7-6040-BAD4-BF9A1D689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3010293" cy="989241"/>
          </a:xfrm>
        </p:spPr>
        <p:txBody>
          <a:bodyPr/>
          <a:lstStyle/>
          <a:p>
            <a:r>
              <a:rPr lang="nl-NL" dirty="0"/>
              <a:t>SOFAK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1834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EEB7D42-20C8-40A7-0810-99B49E95E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1259" y="2111604"/>
            <a:ext cx="10165236" cy="4041428"/>
          </a:xfrm>
        </p:spPr>
        <p:txBody>
          <a:bodyPr>
            <a:normAutofit/>
          </a:bodyPr>
          <a:lstStyle/>
          <a:p>
            <a:pPr algn="l"/>
            <a:r>
              <a:rPr lang="nl-NL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SKIN is een koepelorganisatie voor en door internationale en migrantenkerken in Nederland.</a:t>
            </a:r>
          </a:p>
          <a:p>
            <a:pPr algn="l"/>
            <a:r>
              <a:rPr lang="nl-NL" dirty="0">
                <a:solidFill>
                  <a:srgbClr val="000000"/>
                </a:solidFill>
                <a:latin typeface="open sans" panose="020B0606030504020204" pitchFamily="34" charset="0"/>
              </a:rPr>
              <a:t>Eenheid in diversiteit staat centraal. </a:t>
            </a:r>
          </a:p>
          <a:p>
            <a:pPr algn="l"/>
            <a:r>
              <a:rPr lang="nl-NL" dirty="0">
                <a:solidFill>
                  <a:srgbClr val="000000"/>
                </a:solidFill>
                <a:latin typeface="open sans" panose="020B0606030504020204" pitchFamily="34" charset="0"/>
              </a:rPr>
              <a:t>Doel: aangesloten kerken ondersteunen door kennis uit te wisselen, de krachten te bundelen, belangenbehartiging en strategische samenwerking. </a:t>
            </a:r>
          </a:p>
          <a:p>
            <a:pPr algn="l"/>
            <a:r>
              <a:rPr lang="nl-NL" dirty="0">
                <a:solidFill>
                  <a:srgbClr val="000000"/>
                </a:solidFill>
                <a:latin typeface="open sans" panose="020B0606030504020204" pitchFamily="34" charset="0"/>
              </a:rPr>
              <a:t>Activiteiten: trainingen, netwerkbijeenkomsten, individuele begeleiding &amp; advies.</a:t>
            </a:r>
          </a:p>
          <a:p>
            <a:pPr algn="l"/>
            <a:r>
              <a:rPr lang="nl-NL" dirty="0">
                <a:solidFill>
                  <a:srgbClr val="000000"/>
                </a:solidFill>
                <a:latin typeface="open sans" panose="020B0606030504020204" pitchFamily="34" charset="0"/>
              </a:rPr>
              <a:t>Gericht op snijvlak van internationale kerken, gevestigde kerken en christelijke (maatschappelijke) organisaties, en overheid. </a:t>
            </a:r>
            <a:endParaRPr lang="en-N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C5D579-92B0-F7CC-4592-991821F74230}"/>
              </a:ext>
            </a:extLst>
          </p:cNvPr>
          <p:cNvSpPr txBox="1"/>
          <p:nvPr/>
        </p:nvSpPr>
        <p:spPr>
          <a:xfrm>
            <a:off x="4824249" y="6488668"/>
            <a:ext cx="1952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www.s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kinkerken</a:t>
            </a:r>
            <a:r>
              <a:rPr lang="en-NL" dirty="0">
                <a:solidFill>
                  <a:schemeClr val="accent6">
                    <a:lumMod val="50000"/>
                  </a:schemeClr>
                </a:solidFill>
              </a:rPr>
              <a:t>.nl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72FBBA2E-DBE7-6040-BAD4-BF9A1D689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1259" y="954545"/>
            <a:ext cx="8254399" cy="996803"/>
          </a:xfrm>
        </p:spPr>
        <p:txBody>
          <a:bodyPr>
            <a:normAutofit fontScale="90000"/>
          </a:bodyPr>
          <a:lstStyle/>
          <a:p>
            <a:r>
              <a:rPr lang="nl-NL" dirty="0"/>
              <a:t>SKIN (Samen Kerk in Nederland)</a:t>
            </a:r>
            <a:endParaRPr lang="en-GB" dirty="0"/>
          </a:p>
        </p:txBody>
      </p:sp>
      <p:pic>
        <p:nvPicPr>
          <p:cNvPr id="4" name="Afbeelding 3" descr="Afbeelding met tekst, Graphics, Lettertype, logo&#10;&#10;Automatisch gegenereerde beschrijving">
            <a:extLst>
              <a:ext uri="{FF2B5EF4-FFF2-40B4-BE49-F238E27FC236}">
                <a16:creationId xmlns:a16="http://schemas.microsoft.com/office/drawing/2014/main" id="{79B1CF9E-EF67-42FF-E5CE-39EC7C706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5658" y="134012"/>
            <a:ext cx="2548452" cy="212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065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22d41b-362b-441d-be68-875028ab7285" xsi:nil="true"/>
    <lcf76f155ced4ddcb4097134ff3c332f xmlns="a901ce6a-e6af-4f48-85d0-9e7777b76b15">
      <Terms xmlns="http://schemas.microsoft.com/office/infopath/2007/PartnerControls"/>
    </lcf76f155ced4ddcb4097134ff3c332f>
    <SharedWithUsers xmlns="ad22d41b-362b-441d-be68-875028ab7285">
      <UserInfo>
        <DisplayName>SKIN / Rick Wan</DisplayName>
        <AccountId>194</AccountId>
        <AccountType/>
      </UserInfo>
      <UserInfo>
        <DisplayName>SKIN / Elianne Schultz</DisplayName>
        <AccountId>192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86F36759B95B49A35FDC4050551E6C" ma:contentTypeVersion="14" ma:contentTypeDescription="Een nieuw document maken." ma:contentTypeScope="" ma:versionID="1ccf9bbb5761b7768e336ac1e30dfde8">
  <xsd:schema xmlns:xsd="http://www.w3.org/2001/XMLSchema" xmlns:xs="http://www.w3.org/2001/XMLSchema" xmlns:p="http://schemas.microsoft.com/office/2006/metadata/properties" xmlns:ns2="a901ce6a-e6af-4f48-85d0-9e7777b76b15" xmlns:ns3="ad22d41b-362b-441d-be68-875028ab7285" targetNamespace="http://schemas.microsoft.com/office/2006/metadata/properties" ma:root="true" ma:fieldsID="c8783fede499607a993e080cdef4eece" ns2:_="" ns3:_="">
    <xsd:import namespace="a901ce6a-e6af-4f48-85d0-9e7777b76b15"/>
    <xsd:import namespace="ad22d41b-362b-441d-be68-875028ab72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01ce6a-e6af-4f48-85d0-9e7777b76b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Afbeeldingtags" ma:readOnly="false" ma:fieldId="{5cf76f15-5ced-4ddc-b409-7134ff3c332f}" ma:taxonomyMulti="true" ma:sspId="e576947e-00a7-4bec-8fd8-f1c228b7c2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22d41b-362b-441d-be68-875028ab7285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9c85de17-ae7a-4b8f-8070-6a8bbfdce50e}" ma:internalName="TaxCatchAll" ma:showField="CatchAllData" ma:web="ad22d41b-362b-441d-be68-875028ab72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93C70D-5576-499F-B00E-CDA65867BCF1}">
  <ds:schemaRefs>
    <ds:schemaRef ds:uri="http://schemas.microsoft.com/office/2006/metadata/properties"/>
    <ds:schemaRef ds:uri="http://schemas.microsoft.com/office/infopath/2007/PartnerControls"/>
    <ds:schemaRef ds:uri="95fae671-cb6b-4768-9e96-a45613de5445"/>
    <ds:schemaRef ds:uri="03f36e94-7a80-4f8c-b877-8abfb8fd090a"/>
  </ds:schemaRefs>
</ds:datastoreItem>
</file>

<file path=customXml/itemProps2.xml><?xml version="1.0" encoding="utf-8"?>
<ds:datastoreItem xmlns:ds="http://schemas.openxmlformats.org/officeDocument/2006/customXml" ds:itemID="{D3941AA1-FBA1-4BE4-97F2-719DD1B4F6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AB850B-F79E-4929-A36C-A8665797038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585</Words>
  <Application>Microsoft Office PowerPoint</Application>
  <PresentationFormat>Widescreen</PresentationFormat>
  <Paragraphs>72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Richt zich primair op financiering van:</vt:lpstr>
      <vt:lpstr>Insinger Stichting</vt:lpstr>
      <vt:lpstr>Maatschappij van Welstand, ruimte om te delen</vt:lpstr>
      <vt:lpstr>Bevlogen Fonds met lef</vt:lpstr>
      <vt:lpstr>SOFAK</vt:lpstr>
      <vt:lpstr>SKIN (Samen Kerk in Nederland)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Richt zich primair op financiering van:</dc:title>
  <dc:creator>T o m  A. W.  v a n  S t o  k k o m    +31 626 332233</dc:creator>
  <cp:lastModifiedBy>Madelon Grant</cp:lastModifiedBy>
  <cp:revision>7</cp:revision>
  <dcterms:created xsi:type="dcterms:W3CDTF">2023-08-04T10:46:31Z</dcterms:created>
  <dcterms:modified xsi:type="dcterms:W3CDTF">2023-10-03T07:30:09Z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0x0101001986F36759B95B49A35FDC4050551E6C</vt:lpwstr>
  </property>
  <property fmtid="{D5CDD505-2E9C-101B-9397-08002B2CF9AE}" pid="3" name="Order">
    <vt:r8>5137000</vt:r8>
  </property>
</Properties>
</file>